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77" r:id="rId6"/>
    <p:sldId id="278" r:id="rId7"/>
    <p:sldId id="283" r:id="rId8"/>
    <p:sldId id="285" r:id="rId9"/>
    <p:sldId id="286" r:id="rId10"/>
    <p:sldId id="293" r:id="rId11"/>
    <p:sldId id="290" r:id="rId12"/>
    <p:sldId id="288" r:id="rId13"/>
    <p:sldId id="289" r:id="rId14"/>
    <p:sldId id="291" r:id="rId15"/>
    <p:sldId id="292" r:id="rId16"/>
    <p:sldId id="287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F"/>
    <a:srgbClr val="4472C4"/>
    <a:srgbClr val="FFF2CC"/>
    <a:srgbClr val="5B9BD5"/>
    <a:srgbClr val="F7BCAF"/>
    <a:srgbClr val="FFC000"/>
    <a:srgbClr val="F59A8B"/>
    <a:srgbClr val="F49D8C"/>
    <a:srgbClr val="F6B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4647" autoAdjust="0"/>
  </p:normalViewPr>
  <p:slideViewPr>
    <p:cSldViewPr snapToGrid="0">
      <p:cViewPr varScale="1">
        <p:scale>
          <a:sx n="109" d="100"/>
          <a:sy n="109" d="100"/>
        </p:scale>
        <p:origin x="4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9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DA28041-5455-4429-BB3E-7752F55251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8624880-67F9-452B-A2AE-0755913695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FE52E-7F89-4548-9596-B84E152AE0E5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5473CBF-DFE1-4828-B3AE-D8819114F1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AB0352-3D62-4C6F-9F14-CC983C6A61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E98C7-5165-44E8-B121-E1A4B95FFA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963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1A98-075A-4AF9-BF8F-A9198D2B2552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AAAD9-A464-4EED-9C2A-CC3E79922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18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782874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cbi.nlm.nih.gov/pmc/articles/PMC5298771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39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94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778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340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74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接下來，將介紹 何謂 </a:t>
            </a:r>
            <a:r>
              <a:rPr lang="en-US" altLang="zh-TW" dirty="0"/>
              <a:t>AHRS</a:t>
            </a:r>
            <a:r>
              <a:rPr lang="zh-TW" altLang="en-US" dirty="0"/>
              <a:t> 演算法，以及 </a:t>
            </a:r>
            <a:r>
              <a:rPr lang="en-US" altLang="zh-TW" dirty="0"/>
              <a:t>AHRS </a:t>
            </a:r>
            <a:r>
              <a:rPr lang="zh-TW" altLang="en-US" dirty="0"/>
              <a:t>在本次研究中所扮演的腳色。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第一點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首先，先介紹「姿態」這個名詞。所謂的姿態，指的是一個物體在三維空間中的擺向。</a:t>
            </a:r>
            <a:endParaRPr lang="en-US" altLang="zh-TW" dirty="0"/>
          </a:p>
          <a:p>
            <a:r>
              <a:rPr lang="zh-TW" altLang="en-US" dirty="0"/>
              <a:t>通常，我們會用 </a:t>
            </a:r>
            <a:r>
              <a:rPr lang="en-US" altLang="zh-TW" dirty="0"/>
              <a:t>body frame</a:t>
            </a:r>
            <a:r>
              <a:rPr lang="zh-TW" altLang="en-US" dirty="0"/>
              <a:t> 相對於 </a:t>
            </a:r>
            <a:r>
              <a:rPr lang="en-US" altLang="zh-TW" dirty="0"/>
              <a:t>global frame</a:t>
            </a:r>
            <a:r>
              <a:rPr lang="zh-TW" altLang="en-US" dirty="0"/>
              <a:t> 的相對旋轉來描述一個物體的姿態。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第二點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而進行姿態估測與解算的這個次系統，我們就把它稱為 </a:t>
            </a:r>
            <a:r>
              <a:rPr lang="en-US" altLang="zh-TW" dirty="0"/>
              <a:t>AHRS</a:t>
            </a:r>
            <a:r>
              <a:rPr lang="zh-TW" altLang="en-US" dirty="0"/>
              <a:t>，即航姿參考系統。</a:t>
            </a:r>
            <a:endParaRPr lang="en-US" altLang="zh-TW" dirty="0"/>
          </a:p>
          <a:p>
            <a:r>
              <a:rPr lang="en-US" altLang="zh-TW" dirty="0"/>
              <a:t>AHRS</a:t>
            </a:r>
            <a:r>
              <a:rPr lang="zh-TW" altLang="en-US" dirty="0"/>
              <a:t>通常應用了多個傳感器，正確地說，常用到「加速規」、「陀螺儀」、以及「磁力計」，來進行所謂的 </a:t>
            </a:r>
            <a:r>
              <a:rPr lang="en-US" altLang="zh-TW" dirty="0"/>
              <a:t>sensor</a:t>
            </a:r>
            <a:r>
              <a:rPr lang="en-US" altLang="zh-TW" baseline="0" dirty="0"/>
              <a:t> fusion </a:t>
            </a:r>
            <a:r>
              <a:rPr lang="zh-TW" altLang="en-US" baseline="0" dirty="0"/>
              <a:t>來得到一個可信的姿態估測量。</a:t>
            </a:r>
            <a:endParaRPr lang="en-US" altLang="zh-TW" baseline="0" dirty="0"/>
          </a:p>
          <a:p>
            <a:r>
              <a:rPr lang="zh-TW" altLang="en-US" baseline="0" dirty="0"/>
              <a:t>實際上，我們可以在 </a:t>
            </a:r>
            <a:r>
              <a:rPr lang="en-US" altLang="zh-TW" baseline="0" dirty="0"/>
              <a:t>IMU</a:t>
            </a:r>
            <a:r>
              <a:rPr lang="zh-TW" altLang="en-US" baseline="0" dirty="0"/>
              <a:t> 裡面</a:t>
            </a:r>
            <a:r>
              <a:rPr lang="zh-TW" altLang="en-US" baseline="0"/>
              <a:t>找到這些傳感器</a:t>
            </a:r>
            <a:r>
              <a:rPr lang="zh-TW" altLang="en-US" baseline="0" dirty="0"/>
              <a:t>。</a:t>
            </a:r>
            <a:endParaRPr lang="en-US" altLang="zh-TW" baseline="0" dirty="0"/>
          </a:p>
          <a:p>
            <a:endParaRPr lang="en-US" altLang="zh-TW" baseline="0" dirty="0"/>
          </a:p>
          <a:p>
            <a:endParaRPr lang="en-US" altLang="zh-TW" baseline="0" dirty="0"/>
          </a:p>
          <a:p>
            <a:r>
              <a:rPr lang="en-US" altLang="zh-TW" baseline="0" dirty="0"/>
              <a:t>(</a:t>
            </a:r>
            <a:r>
              <a:rPr lang="zh-TW" altLang="en-US" baseline="0" dirty="0"/>
              <a:t>第三點</a:t>
            </a:r>
            <a:r>
              <a:rPr lang="en-US" altLang="zh-TW" baseline="0" dirty="0"/>
              <a:t>)</a:t>
            </a:r>
          </a:p>
          <a:p>
            <a:r>
              <a:rPr lang="zh-TW" altLang="en-US" baseline="0" dirty="0"/>
              <a:t>在本次專題，我們將把 </a:t>
            </a:r>
            <a:r>
              <a:rPr lang="en-US" altLang="zh-TW" baseline="0" dirty="0"/>
              <a:t>AHRS</a:t>
            </a:r>
            <a:r>
              <a:rPr lang="zh-TW" altLang="en-US" baseline="0" dirty="0"/>
              <a:t> 演算法實作於 </a:t>
            </a:r>
            <a:r>
              <a:rPr lang="en-US" altLang="zh-TW" baseline="0" dirty="0"/>
              <a:t>STM32F4 </a:t>
            </a:r>
            <a:r>
              <a:rPr lang="zh-TW" altLang="en-US" baseline="0" dirty="0"/>
              <a:t>這塊開發版，作為我們安全偵測演算法的一環。</a:t>
            </a:r>
            <a:endParaRPr lang="en-US" altLang="zh-TW" baseline="0" dirty="0"/>
          </a:p>
          <a:p>
            <a:r>
              <a:rPr lang="zh-TW" altLang="en-US" baseline="0" dirty="0"/>
              <a:t>接下來，我們將展示預期的實作成果。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2133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12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我們預計將上述所介紹到的系統架構，實作到影片中所示的安全帽帽裡面，</a:t>
            </a:r>
            <a:r>
              <a:rPr lang="en-US" altLang="zh-TW" dirty="0"/>
              <a:t>STM32F4</a:t>
            </a:r>
            <a:r>
              <a:rPr lang="zh-TW" altLang="en-US" dirty="0"/>
              <a:t>開發板會作為中央運算的核心元件，而 </a:t>
            </a:r>
            <a:r>
              <a:rPr lang="en-US" altLang="zh-TW" dirty="0"/>
              <a:t>AHRS </a:t>
            </a:r>
            <a:r>
              <a:rPr lang="zh-TW" altLang="en-US" dirty="0"/>
              <a:t>以及 </a:t>
            </a:r>
            <a:r>
              <a:rPr lang="en-US" altLang="zh-TW" dirty="0"/>
              <a:t>fall detection algorithms </a:t>
            </a:r>
            <a:r>
              <a:rPr lang="zh-TW" altLang="en-US" dirty="0"/>
              <a:t>將會寫入板子，在 </a:t>
            </a:r>
            <a:r>
              <a:rPr lang="en-US" altLang="zh-TW" dirty="0"/>
              <a:t>worker </a:t>
            </a:r>
            <a:r>
              <a:rPr lang="zh-TW" altLang="en-US" dirty="0"/>
              <a:t>遭遇到特定情形，如，倒地時，發出警示聲，並藉由無線傳輸即時通知塔台，以達到黃金救援</a:t>
            </a:r>
            <a:r>
              <a:rPr lang="en-US" altLang="zh-TW" dirty="0"/>
              <a:t>3</a:t>
            </a:r>
            <a:r>
              <a:rPr lang="zh-TW" altLang="en-US" dirty="0"/>
              <a:t>分鐘之目標。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763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i="1" dirty="0"/>
          </a:p>
          <a:p>
            <a:r>
              <a:rPr lang="en-US" altLang="zh-TW" sz="1600" dirty="0"/>
              <a:t>May be useful</a:t>
            </a:r>
          </a:p>
          <a:p>
            <a:r>
              <a:rPr lang="en-US" altLang="zh-TW" sz="1200" dirty="0">
                <a:hlinkClick r:id="rId3"/>
              </a:rPr>
              <a:t>A wearable device for fall detection elderly people using tri dimensional accelerometer | IEEE Conference Publication | IEEE Xplore</a:t>
            </a:r>
            <a:endParaRPr lang="en-US" altLang="zh-TW" sz="1200" dirty="0"/>
          </a:p>
          <a:p>
            <a:r>
              <a:rPr lang="en-US" altLang="zh-TW" sz="1050" dirty="0" err="1">
                <a:hlinkClick r:id="rId4"/>
              </a:rPr>
              <a:t>SisFall</a:t>
            </a:r>
            <a:r>
              <a:rPr lang="en-US" altLang="zh-TW" sz="1050" dirty="0">
                <a:hlinkClick r:id="rId4"/>
              </a:rPr>
              <a:t>: A Fall and Movement Dataset - PMC (nih.gov)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AAAD9-A464-4EED-9C2A-CC3E7992202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55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12870-B860-46E7-88B6-07782F56A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6007"/>
            <a:ext cx="9144000" cy="165576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612ED7-16F4-4B15-B841-8A0DD8D8C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8100"/>
            <a:ext cx="9144000" cy="14097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A092B2-C445-4973-9893-3CE8D29BF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47436-BC97-451A-9A0A-D53DDC52B3C4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7F4491-C1CD-46A4-A541-7EBE122F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A317D7-6ED4-4D28-80C1-BFD6940A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64CAFE-6D4B-4CAF-845E-5CC59CF0E5C3}"/>
              </a:ext>
            </a:extLst>
          </p:cNvPr>
          <p:cNvSpPr txBox="1"/>
          <p:nvPr userDrawn="1"/>
        </p:nvSpPr>
        <p:spPr>
          <a:xfrm>
            <a:off x="1524000" y="330749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Student: </a:t>
            </a:r>
            <a:r>
              <a:rPr lang="zh-TW" altLang="en-US" sz="2000" b="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李洋銳、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莊謹聲、張愛祺 </a:t>
            </a:r>
            <a:r>
              <a:rPr lang="en-US" altLang="zh-TW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	</a:t>
            </a:r>
            <a:r>
              <a:rPr lang="en-US" altLang="zh-TW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Professor: </a:t>
            </a:r>
            <a:r>
              <a:rPr lang="zh-TW" altLang="en-US" sz="2000" b="0" kern="1200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rPr>
              <a:t>張大緯</a:t>
            </a:r>
            <a:r>
              <a: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sz="2000" b="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教授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46C512-FF42-445A-BE6F-3FBE903F2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019674" y="6356349"/>
            <a:ext cx="365125" cy="3651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BB54DC2-477A-41EB-93A2-D3C547F714DF}"/>
              </a:ext>
            </a:extLst>
          </p:cNvPr>
          <p:cNvSpPr/>
          <p:nvPr userDrawn="1"/>
        </p:nvSpPr>
        <p:spPr>
          <a:xfrm>
            <a:off x="-152400" y="-279665"/>
            <a:ext cx="12496800" cy="501650"/>
          </a:xfrm>
          <a:prstGeom prst="rect">
            <a:avLst/>
          </a:prstGeom>
          <a:solidFill>
            <a:srgbClr val="F49D8C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23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243CEF-FEA7-453D-AF6B-36FEBD71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50DACC-5896-435B-981C-8A1AC6533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CD3653-8FA6-4345-AF97-41A2F315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5078E-CFC1-406F-A984-8BE0F31BB9C4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2B3A6C-F306-485E-8D29-1AD29CFF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46C86A-4CAE-4E86-9D40-41BA0362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06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E960973-EE77-4F63-AA4C-385A90D27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D90035-A510-4EEF-AE64-C97E82288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03E6E6-F34A-4ED6-AC2E-BCC622A0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1DAA3-221A-432B-B966-5705A3DE383C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121FC8-6B88-4BE6-9C17-EE806ED2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654C13-117E-4341-A648-9F5D8C6E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9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CF83C1-7827-4157-A2EF-0A2D2E55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67" y="-27248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2370F-BCC4-4E5B-B5F6-D6C7D5DB1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71" y="1103479"/>
            <a:ext cx="10515600" cy="4651042"/>
          </a:xfrm>
        </p:spPr>
        <p:txBody>
          <a:bodyPr/>
          <a:lstStyle>
            <a:lvl1pPr>
              <a:defRPr sz="2200">
                <a:latin typeface="+mn-ea"/>
                <a:ea typeface="+mn-ea"/>
              </a:defRPr>
            </a:lvl1pPr>
            <a:lvl2pPr>
              <a:defRPr sz="2000" b="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A196E-5CEF-4F3A-968F-D34832FB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B46986-0967-44C0-A283-679A91DB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8C30A0-FAD2-4019-87A4-3A09811EB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C3A9EA-91A9-4668-BDF6-E25FB236F17E}"/>
              </a:ext>
            </a:extLst>
          </p:cNvPr>
          <p:cNvSpPr/>
          <p:nvPr userDrawn="1"/>
        </p:nvSpPr>
        <p:spPr>
          <a:xfrm>
            <a:off x="464592" y="945297"/>
            <a:ext cx="11262815" cy="54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2B661F4-4037-4005-8115-CAFC4ACE9D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019674" y="6356349"/>
            <a:ext cx="365125" cy="3651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6583C5F-9BAF-4935-A2AD-BA12081AC19D}"/>
              </a:ext>
            </a:extLst>
          </p:cNvPr>
          <p:cNvSpPr/>
          <p:nvPr userDrawn="1"/>
        </p:nvSpPr>
        <p:spPr>
          <a:xfrm>
            <a:off x="-152400" y="-279665"/>
            <a:ext cx="12496800" cy="501650"/>
          </a:xfrm>
          <a:prstGeom prst="rect">
            <a:avLst/>
          </a:prstGeom>
          <a:solidFill>
            <a:srgbClr val="F49D8C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79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E54F9-08CF-4B63-96C3-5500A996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74DCCC-40A4-49C4-915E-9D8E62D3E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9E0768-4724-45EF-B636-637ACDDE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21F51-E25E-417F-B272-3B55483A8E43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8AC9BC-5664-404D-A5DE-994ECC9E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42BBF9-2C69-42EA-8E0F-4EAAB3C4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87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3E0AF-70C1-4BBC-9647-589192AC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5AAE36-FB94-40A9-B933-7E818F0A5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C94A4E-0AD9-4738-9647-C89906AD1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1BFBFE-C01C-43F1-88B3-6A60BA3A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4770-A9EC-4F51-9829-0D74C768A746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F2A5B7-D5FA-405B-B373-68693989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DE2594-5EA1-4D30-8D7A-AF122B3C1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04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8C8AF-2F0D-44B9-B8BC-4866791CA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16D9FC-B66E-4593-BA3D-69DDD34A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8746E9-B92F-47AA-B889-7227634BA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768250-888A-43E3-9B24-05DBC5075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09D740A-DF06-4205-A87B-F511FBC56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2C7752-D061-4590-B58E-D1EDEFA3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6A0B-E711-47EC-AA0A-851C3EF8CCB7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CB16D0E-957C-4E23-A5F7-9AF3257D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9C0BE64-B42A-417B-BD4A-705BFDC5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54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1D8BD-5E20-40CC-BFA8-85BB65A9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2210F96-E939-4F10-9282-D7BBDB75A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1C22-C4C0-4D70-A7BE-E17B0A939519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D42680-AD39-4F7F-860D-6E572BE6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9D1D80-8CE0-4428-B62B-CEA1F0E3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01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2BEA3E6-D8AB-45DE-813C-F9E1CAEB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26AE-F96C-4519-858F-BB9793E363AA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511DC1E-6556-4965-9258-E64A103A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F20CEC-7B40-49D0-8D43-E095582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42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ABC4B-D18F-4E84-8A53-D3694086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8B6B59-4040-4261-A81B-A83AEADD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054234-8EE5-4C40-AD17-F28272E94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E7BDAE-18FB-42ED-A476-EEB99973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E1B2-A5C2-4760-A159-66B5B5B317A0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B63F28E-F6B9-48C5-89B9-80305957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D4A9FA-A0B2-4D6E-BB2B-8B107A1B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04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89C7F-D812-4A81-BDF5-52FBBDC7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DC8B4F6-FCB2-4102-B355-4AF7AD3B0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7FEFC61-C164-49E0-B933-317889414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FB016F-FDD3-4BD1-9BC6-3186148A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0BD5-B6BE-4C10-AC4B-4CF87D080E61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50FC09-BB6E-4F70-BC06-D78127EC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AD650E-5852-4776-B591-2A993BE2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02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AB893E-2AB6-40A5-8F63-7CA36F5E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6A5910-6C65-48DA-BDF1-9A22DD8B2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9912D3-5E54-42B2-BC69-ED86CDE22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1070F-4251-4814-9A95-D3A349D7FB08}" type="datetime1">
              <a:rPr lang="zh-TW" altLang="en-US" smtClean="0"/>
              <a:t>2022/6/16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C21C53-1730-4B36-B392-BF2B1C9D9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CF5EE1-5C0E-4F46-AD6B-D95F58402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79CD8-A8D8-4DF6-B1F8-E9B230032D5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1055BF-73DD-4C00-84C9-EEB6D9703442}"/>
              </a:ext>
            </a:extLst>
          </p:cNvPr>
          <p:cNvSpPr/>
          <p:nvPr userDrawn="1"/>
        </p:nvSpPr>
        <p:spPr>
          <a:xfrm>
            <a:off x="-152400" y="-279665"/>
            <a:ext cx="12496800" cy="501650"/>
          </a:xfrm>
          <a:prstGeom prst="rect">
            <a:avLst/>
          </a:prstGeom>
          <a:solidFill>
            <a:srgbClr val="F49D8C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97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robt.2020.00071/ful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5CD07C7F-7649-4676-9509-E18B7F5BD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accent5"/>
                </a:solidFill>
                <a:latin typeface="+mn-ea"/>
              </a:rPr>
              <a:t>Embedded System Final Project</a:t>
            </a:r>
          </a:p>
          <a:p>
            <a:r>
              <a:rPr lang="en-US" altLang="zh-TW" sz="2000" dirty="0">
                <a:solidFill>
                  <a:schemeClr val="accent5"/>
                </a:solidFill>
                <a:latin typeface="+mn-ea"/>
              </a:rPr>
              <a:t>Proposal</a:t>
            </a:r>
          </a:p>
          <a:p>
            <a:r>
              <a:rPr lang="en-US" altLang="zh-TW" sz="2000" dirty="0">
                <a:solidFill>
                  <a:schemeClr val="accent5"/>
                </a:solidFill>
                <a:latin typeface="+mn-ea"/>
              </a:rPr>
              <a:t>Group 7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591B87-F9B5-45F1-9B6A-C8CD0205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47436-BC97-451A-9A0A-D53DDC52B3C4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26190-8DD0-4563-9791-9FD2E7B3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NCKU-IAA IEC-Lab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C78B4A-9C7F-488B-A233-C0A0BD7C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pPr/>
              <a:t>1</a:t>
            </a:fld>
            <a:endParaRPr lang="zh-TW" altLang="en-US" dirty="0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556E922B-F1A2-4A81-B9AE-C26130367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425" y="936171"/>
            <a:ext cx="10658346" cy="18419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dirty="0">
                <a:latin typeface="+mj-ea"/>
                <a:cs typeface="CMU Bright" panose="02000603000000000000" pitchFamily="2" charset="0"/>
              </a:rPr>
              <a:t>An Embedded System Development for </a:t>
            </a:r>
            <a:br>
              <a:rPr lang="en-US" altLang="zh-TW" sz="4000" dirty="0">
                <a:latin typeface="+mj-ea"/>
                <a:cs typeface="CMU Bright" panose="02000603000000000000" pitchFamily="2" charset="0"/>
              </a:rPr>
            </a:br>
            <a:r>
              <a:rPr lang="en-US" altLang="zh-TW" sz="4000" dirty="0">
                <a:latin typeface="+mj-ea"/>
                <a:cs typeface="CMU Bright" panose="02000603000000000000" pitchFamily="2" charset="0"/>
              </a:rPr>
              <a:t>Field</a:t>
            </a:r>
            <a:r>
              <a:rPr lang="zh-TW" altLang="en-US" sz="4000" dirty="0">
                <a:latin typeface="+mj-ea"/>
                <a:cs typeface="CMU Bright" panose="02000603000000000000" pitchFamily="2" charset="0"/>
              </a:rPr>
              <a:t> </a:t>
            </a:r>
            <a:r>
              <a:rPr lang="en-US" altLang="zh-TW" sz="4000" dirty="0">
                <a:latin typeface="+mj-ea"/>
                <a:cs typeface="CMU Bright" panose="02000603000000000000" pitchFamily="2" charset="0"/>
              </a:rPr>
              <a:t>Workers Safety Detection</a:t>
            </a:r>
            <a:endParaRPr lang="zh-TW" altLang="en-US" sz="4000" dirty="0">
              <a:solidFill>
                <a:schemeClr val="accent5"/>
              </a:solidFill>
              <a:latin typeface="+mj-ea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08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F4AB0114-A5AB-45AD-BFAD-E3421610CCF9}"/>
              </a:ext>
            </a:extLst>
          </p:cNvPr>
          <p:cNvSpPr txBox="1">
            <a:spLocks/>
          </p:cNvSpPr>
          <p:nvPr/>
        </p:nvSpPr>
        <p:spPr>
          <a:xfrm>
            <a:off x="4600396" y="3063701"/>
            <a:ext cx="6895921" cy="223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TW" dirty="0">
                <a:cs typeface="Arial" panose="020B0604020202020204" pitchFamily="34" charset="0"/>
              </a:rPr>
              <a:t>In this project, the AHRS will be implemented in the </a:t>
            </a:r>
            <a:r>
              <a:rPr lang="en-US" altLang="zh-TW" dirty="0">
                <a:solidFill>
                  <a:schemeClr val="accent2"/>
                </a:solidFill>
                <a:cs typeface="Arial" panose="020B0604020202020204" pitchFamily="34" charset="0"/>
              </a:rPr>
              <a:t>STM32F411VE</a:t>
            </a:r>
            <a:r>
              <a:rPr lang="en-US" altLang="zh-TW" dirty="0">
                <a:cs typeface="Arial" panose="020B0604020202020204" pitchFamily="34" charset="0"/>
              </a:rPr>
              <a:t> for attitude determination. </a:t>
            </a:r>
          </a:p>
          <a:p>
            <a:pPr marL="285750" indent="-285750"/>
            <a:r>
              <a:rPr lang="en-US" altLang="zh-TW" dirty="0">
                <a:cs typeface="Arial" panose="020B0604020202020204" pitchFamily="34" charset="0"/>
              </a:rPr>
              <a:t>The motion sensor, MPU-9255, is used for sensing</a:t>
            </a:r>
          </a:p>
          <a:p>
            <a:pPr marL="742950" lvl="1" indent="-285750"/>
            <a:r>
              <a:rPr lang="en-US" altLang="zh-TW" dirty="0"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cs typeface="Arial" panose="020B0604020202020204" pitchFamily="34" charset="0"/>
              </a:rPr>
              <a:t>linear acceleration (accelerometer)</a:t>
            </a:r>
            <a:r>
              <a:rPr lang="en-US" altLang="zh-TW" dirty="0">
                <a:cs typeface="Arial" panose="020B0604020202020204" pitchFamily="34" charset="0"/>
              </a:rPr>
              <a:t>,</a:t>
            </a:r>
          </a:p>
          <a:p>
            <a:pPr marL="742950" lvl="1" indent="-285750"/>
            <a:r>
              <a:rPr lang="en-US" altLang="zh-TW" dirty="0"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angular velocity (gyroscope)</a:t>
            </a:r>
            <a:r>
              <a:rPr lang="en-US" altLang="zh-TW" dirty="0">
                <a:cs typeface="Arial" panose="020B0604020202020204" pitchFamily="34" charset="0"/>
              </a:rPr>
              <a:t>, and</a:t>
            </a:r>
          </a:p>
          <a:p>
            <a:pPr marL="742950" lvl="1" indent="-285750"/>
            <a:r>
              <a:rPr lang="en-US" altLang="zh-TW" dirty="0"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0070C0"/>
                </a:solidFill>
                <a:cs typeface="Arial" panose="020B0604020202020204" pitchFamily="34" charset="0"/>
              </a:rPr>
              <a:t>magnetic field (compass/magnetometer)</a:t>
            </a:r>
            <a:r>
              <a:rPr lang="en-US" altLang="zh-TW" dirty="0">
                <a:cs typeface="Arial" panose="020B0604020202020204" pitchFamily="34" charset="0"/>
              </a:rPr>
              <a:t>. 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86EB72-D5AA-42BF-AC1D-0B763E12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AHRS (3/3)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A67F82-4C69-443F-A7E6-5D3E436F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DA9FBB-9B94-4AA1-85FC-CD10F5B2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C79893-E743-47EE-8E3D-7ED71E89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20" name="Google Shape;84;p1">
            <a:extLst>
              <a:ext uri="{FF2B5EF4-FFF2-40B4-BE49-F238E27FC236}">
                <a16:creationId xmlns:a16="http://schemas.microsoft.com/office/drawing/2014/main" id="{2B3F8BC4-0168-497F-AF66-7B87DEDF509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21218" t="24872" r="21859" b="25383"/>
          <a:stretch/>
        </p:blipFill>
        <p:spPr>
          <a:xfrm rot="5400000">
            <a:off x="579662" y="2133287"/>
            <a:ext cx="3953812" cy="259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A2C1B12-0496-4A9F-94C0-775A3B62625F}"/>
              </a:ext>
            </a:extLst>
          </p:cNvPr>
          <p:cNvSpPr/>
          <p:nvPr/>
        </p:nvSpPr>
        <p:spPr>
          <a:xfrm>
            <a:off x="4600396" y="1564028"/>
            <a:ext cx="2829104" cy="365125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MPU-9255</a:t>
            </a:r>
            <a:r>
              <a:rPr lang="en-US" altLang="zh-TW" dirty="0">
                <a:solidFill>
                  <a:schemeClr val="tx1"/>
                </a:solidFill>
              </a:rPr>
              <a:t> (IMU Sensor)</a:t>
            </a:r>
            <a:endParaRPr lang="en-US" altLang="zh-TW" sz="1800" dirty="0">
              <a:solidFill>
                <a:schemeClr val="tx1"/>
              </a:solidFill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254570FD-B5BF-4A09-9E54-57C5AEAF1520}"/>
              </a:ext>
            </a:extLst>
          </p:cNvPr>
          <p:cNvSpPr/>
          <p:nvPr/>
        </p:nvSpPr>
        <p:spPr>
          <a:xfrm>
            <a:off x="4600396" y="2165857"/>
            <a:ext cx="4632504" cy="3651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Teensy 3.2 (ARM Cortex-M4 72MHz MCU)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264179C8-3C4E-4856-8F48-D6C0B0EFFAF0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3724274" y="1746591"/>
            <a:ext cx="876122" cy="60182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5A7A9C2E-9511-4033-B372-D73EB6FBFAA2}"/>
              </a:ext>
            </a:extLst>
          </p:cNvPr>
          <p:cNvCxnSpPr>
            <a:cxnSpLocks/>
            <a:stCxn id="27" idx="1"/>
            <a:endCxn id="39" idx="3"/>
          </p:cNvCxnSpPr>
          <p:nvPr/>
        </p:nvCxnSpPr>
        <p:spPr>
          <a:xfrm rot="10800000" flipV="1">
            <a:off x="3238500" y="2348419"/>
            <a:ext cx="1361897" cy="1947355"/>
          </a:xfrm>
          <a:prstGeom prst="bentConnector3">
            <a:avLst>
              <a:gd name="adj1" fmla="val 22024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8719C742-5A52-4008-8114-0E4D66442C4A}"/>
              </a:ext>
            </a:extLst>
          </p:cNvPr>
          <p:cNvSpPr/>
          <p:nvPr/>
        </p:nvSpPr>
        <p:spPr>
          <a:xfrm>
            <a:off x="2264228" y="3333750"/>
            <a:ext cx="974271" cy="1924050"/>
          </a:xfrm>
          <a:prstGeom prst="rect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6340D9B-BCEF-4541-80BA-C378A7249494}"/>
              </a:ext>
            </a:extLst>
          </p:cNvPr>
          <p:cNvSpPr/>
          <p:nvPr/>
        </p:nvSpPr>
        <p:spPr>
          <a:xfrm>
            <a:off x="2162175" y="1929153"/>
            <a:ext cx="1562099" cy="909297"/>
          </a:xfrm>
          <a:prstGeom prst="rect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29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9F592-E0B7-40AA-BAE4-9BD33E4E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AHRS (/)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C83B30-9C03-4B26-ACF1-0A1C970FE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mathematical approaches for representing the attitude include: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Euler angles (3 parameters)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Quaternions (4 parameters)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Rotation Matrix (9 parameters)</a:t>
            </a:r>
          </a:p>
          <a:p>
            <a:pPr marL="0" indent="0">
              <a:buNone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Quaternion-based Attitude Kinematics:</a:t>
            </a:r>
          </a:p>
          <a:p>
            <a:pPr marL="285750" indent="-285750"/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970AFA-C5C8-429D-BAA5-6B24036A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2D2D6E-92FD-4025-BF41-8542241D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118149-2B43-4CFA-85D2-59B58933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11</a:t>
            </a:fld>
            <a:endParaRPr lang="zh-TW" altLang="en-US"/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E597F0C5-DBA6-463F-99FB-D8B809B5BD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627627"/>
              </p:ext>
            </p:extLst>
          </p:nvPr>
        </p:nvGraphicFramePr>
        <p:xfrm>
          <a:off x="3105259" y="3703532"/>
          <a:ext cx="1397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2" name="Equation" r:id="rId3" imgW="1396800" imgH="609480" progId="Equation.DSMT4">
                  <p:embed/>
                </p:oleObj>
              </mc:Choice>
              <mc:Fallback>
                <p:oleObj name="Equation" r:id="rId3" imgW="1396800" imgH="60948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5259" y="3703532"/>
                        <a:ext cx="1397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CA562BD-11D0-4E9C-A28A-A27773A911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198036"/>
              </p:ext>
            </p:extLst>
          </p:nvPr>
        </p:nvGraphicFramePr>
        <p:xfrm>
          <a:off x="5686567" y="3259032"/>
          <a:ext cx="39497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" name="Equation" r:id="rId5" imgW="3949560" imgH="1498320" progId="Equation.DSMT4">
                  <p:embed/>
                </p:oleObj>
              </mc:Choice>
              <mc:Fallback>
                <p:oleObj name="Equation" r:id="rId5" imgW="3949560" imgH="149832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86567" y="3259032"/>
                        <a:ext cx="3949700" cy="149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FFD8EEA-4D85-4F6C-998A-C640334C10B8}"/>
              </a:ext>
            </a:extLst>
          </p:cNvPr>
          <p:cNvGrpSpPr/>
          <p:nvPr/>
        </p:nvGrpSpPr>
        <p:grpSpPr>
          <a:xfrm>
            <a:off x="1003110" y="4882381"/>
            <a:ext cx="4857761" cy="393700"/>
            <a:chOff x="7138919" y="5589178"/>
            <a:chExt cx="4857761" cy="393700"/>
          </a:xfrm>
        </p:grpSpPr>
        <p:graphicFrame>
          <p:nvGraphicFramePr>
            <p:cNvPr id="12" name="物件 11">
              <a:extLst>
                <a:ext uri="{FF2B5EF4-FFF2-40B4-BE49-F238E27FC236}">
                  <a16:creationId xmlns:a16="http://schemas.microsoft.com/office/drawing/2014/main" id="{27C3A8EF-E5C7-4200-AFDC-754FB052CC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1044446"/>
                </p:ext>
              </p:extLst>
            </p:nvPr>
          </p:nvGraphicFramePr>
          <p:xfrm>
            <a:off x="7138919" y="5589178"/>
            <a:ext cx="22987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4" name="Equation" r:id="rId7" imgW="2298600" imgH="393480" progId="Equation.DSMT4">
                    <p:embed/>
                  </p:oleObj>
                </mc:Choice>
                <mc:Fallback>
                  <p:oleObj name="Equation" r:id="rId7" imgW="2298600" imgH="393480" progId="Equation.DSMT4">
                    <p:embed/>
                    <p:pic>
                      <p:nvPicPr>
                        <p:cNvPr id="8" name="物件 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138919" y="5589178"/>
                          <a:ext cx="2298700" cy="393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FF54F1F-06C3-4024-8538-4756FA534272}"/>
                </a:ext>
              </a:extLst>
            </p:cNvPr>
            <p:cNvSpPr txBox="1"/>
            <p:nvPr/>
          </p:nvSpPr>
          <p:spPr>
            <a:xfrm>
              <a:off x="9490866" y="5601362"/>
              <a:ext cx="2505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Arial" panose="020B0604020202020204" pitchFamily="34" charset="0"/>
                  <a:cs typeface="Arial" panose="020B0604020202020204" pitchFamily="34" charset="0"/>
                </a:rPr>
                <a:t>is the angular function.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342FA52-6DD5-4FD0-9A29-76E103DB0C29}"/>
              </a:ext>
            </a:extLst>
          </p:cNvPr>
          <p:cNvGrpSpPr/>
          <p:nvPr/>
        </p:nvGrpSpPr>
        <p:grpSpPr>
          <a:xfrm>
            <a:off x="1003110" y="5355689"/>
            <a:ext cx="5999644" cy="369332"/>
            <a:chOff x="946329" y="5023354"/>
            <a:chExt cx="5999644" cy="369332"/>
          </a:xfrm>
        </p:grpSpPr>
        <p:graphicFrame>
          <p:nvGraphicFramePr>
            <p:cNvPr id="17" name="物件 16">
              <a:extLst>
                <a:ext uri="{FF2B5EF4-FFF2-40B4-BE49-F238E27FC236}">
                  <a16:creationId xmlns:a16="http://schemas.microsoft.com/office/drawing/2014/main" id="{83857069-10F5-44A9-B9CD-789EBEBD4E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1530064"/>
                </p:ext>
              </p:extLst>
            </p:nvPr>
          </p:nvGraphicFramePr>
          <p:xfrm>
            <a:off x="946329" y="5023870"/>
            <a:ext cx="3556000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5" name="Equation" r:id="rId9" imgW="3555720" imgH="368280" progId="Equation.DSMT4">
                    <p:embed/>
                  </p:oleObj>
                </mc:Choice>
                <mc:Fallback>
                  <p:oleObj name="Equation" r:id="rId9" imgW="3555720" imgH="368280" progId="Equation.DSMT4">
                    <p:embed/>
                    <p:pic>
                      <p:nvPicPr>
                        <p:cNvPr id="10" name="物件 9">
                          <a:extLst>
                            <a:ext uri="{FF2B5EF4-FFF2-40B4-BE49-F238E27FC236}">
                              <a16:creationId xmlns:a16="http://schemas.microsoft.com/office/drawing/2014/main" id="{9026989D-11F8-4AE2-9E10-A080F22F91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46329" y="5023870"/>
                          <a:ext cx="3556000" cy="368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4F92900-1519-40D8-9DCE-CDF969A787BE}"/>
                </a:ext>
              </a:extLst>
            </p:cNvPr>
            <p:cNvSpPr txBox="1"/>
            <p:nvPr/>
          </p:nvSpPr>
          <p:spPr>
            <a:xfrm>
              <a:off x="4555575" y="5023354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Arial" panose="020B0604020202020204" pitchFamily="34" charset="0"/>
                  <a:cs typeface="Arial" panose="020B0604020202020204" pitchFamily="34" charset="0"/>
                </a:rPr>
                <a:t>is the unit quaternion;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19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C056B-1AA3-469A-808F-23A621AE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Expected Results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15ED3A-0DE8-43DE-AFA0-1F3C4976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D800D8-AC0B-4B3D-89E2-67EA3C5F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63BD5A-0EF8-4DB7-BEA1-D052F237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3A9285-FFC7-42DE-9FE0-99BF9736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7D10D-6BCE-40D0-B10F-1CA811C74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600" dirty="0"/>
              <a:t>[1] F. Hussain</a:t>
            </a:r>
            <a:r>
              <a:rPr lang="en-US" altLang="zh-TW" sz="1600" i="1" dirty="0"/>
              <a:t> et al.</a:t>
            </a:r>
            <a:r>
              <a:rPr lang="en-US" altLang="zh-TW" sz="1600" dirty="0"/>
              <a:t>, "An efficient machine learning-based elderly fall detection algorithm," </a:t>
            </a:r>
            <a:r>
              <a:rPr lang="en-US" altLang="zh-TW" sz="1600" i="1" dirty="0" err="1"/>
              <a:t>arXiv</a:t>
            </a:r>
            <a:r>
              <a:rPr lang="en-US" altLang="zh-TW" sz="1600" i="1" dirty="0"/>
              <a:t> preprint arXiv:1911.11976, </a:t>
            </a:r>
            <a:r>
              <a:rPr lang="en-US" altLang="zh-TW" sz="1600" dirty="0"/>
              <a:t>2019.</a:t>
            </a:r>
          </a:p>
          <a:p>
            <a:r>
              <a:rPr lang="en-US" altLang="zh-TW" sz="1600" dirty="0"/>
              <a:t>[2] A. Ramachandran and A. Karuppiah, "A survey on recent advances in wearable fall detection systems," </a:t>
            </a:r>
            <a:r>
              <a:rPr lang="en-US" altLang="zh-TW" sz="1600" i="1" dirty="0"/>
              <a:t>BioMed research international, </a:t>
            </a:r>
            <a:r>
              <a:rPr lang="en-US" altLang="zh-TW" sz="1600" dirty="0"/>
              <a:t>vol. 2020, 2020.</a:t>
            </a:r>
          </a:p>
          <a:p>
            <a:r>
              <a:rPr lang="en-US" altLang="zh-TW" sz="1600" dirty="0"/>
              <a:t>[3] X. Wang, J. Ellul, and G. Azzopardi, "Elderly fall detection systems: A literature survey," </a:t>
            </a:r>
            <a:r>
              <a:rPr lang="en-US" altLang="zh-TW" sz="1600" i="1" dirty="0"/>
              <a:t>Frontiers in Robotics and AI, </a:t>
            </a:r>
            <a:r>
              <a:rPr lang="nl-NL" altLang="zh-TW" sz="1600" dirty="0"/>
              <a:t>vol. 7, p. 71, 2020.</a:t>
            </a:r>
          </a:p>
          <a:p>
            <a:endParaRPr lang="en-US" altLang="zh-TW" sz="1600" dirty="0"/>
          </a:p>
          <a:p>
            <a:endParaRPr lang="zh-TW" altLang="en-US" sz="16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1EF74A-9442-472D-9812-AFD2EBD23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863E6B-C236-4F2F-9E8F-22A65F3F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3448EF-1EAA-448D-A78F-169537504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41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DD408-A0A1-4AEC-8212-E6B3FAD4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674168-1D1E-43CA-880E-70655FCE2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+mn-ea"/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+mn-ea"/>
              </a:rPr>
              <a:t>System Block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+mn-ea"/>
              </a:rPr>
              <a:t>Fall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+mn-ea"/>
              </a:rPr>
              <a:t>Introduction to </a:t>
            </a:r>
            <a:r>
              <a:rPr lang="en-US" altLang="zh-TW" dirty="0"/>
              <a:t>AHRS</a:t>
            </a:r>
            <a:endParaRPr lang="en-US" altLang="zh-TW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+mn-ea"/>
              </a:rPr>
              <a:t>Expected Result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9D2ED5-8CDA-4656-B04C-66574257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72C48A-E4A7-431C-B95C-04089ECC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69081-3031-46BA-9DE5-0FACCA6F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11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D123A-4889-4FC0-883C-E2BAA569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Motivation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CC753-5CB2-4B14-9D46-D84422FC9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>
                <a:effectLst/>
              </a:rPr>
              <a:t>Workplace accidents are sometimes due to </a:t>
            </a:r>
            <a:r>
              <a:rPr lang="en-US" altLang="zh-TW" b="0" dirty="0">
                <a:solidFill>
                  <a:schemeClr val="accent2"/>
                </a:solidFill>
                <a:effectLst/>
              </a:rPr>
              <a:t>insufficient manpower allocatio</a:t>
            </a:r>
            <a:r>
              <a:rPr lang="en-US" altLang="zh-TW" dirty="0">
                <a:solidFill>
                  <a:schemeClr val="accent2"/>
                </a:solidFill>
              </a:rPr>
              <a:t>n and </a:t>
            </a:r>
            <a:r>
              <a:rPr lang="en-US" altLang="zh-TW" b="0" dirty="0">
                <a:solidFill>
                  <a:schemeClr val="accent2"/>
                </a:solidFill>
                <a:effectLst/>
              </a:rPr>
              <a:t> confined space</a:t>
            </a:r>
            <a:r>
              <a:rPr lang="en-US" altLang="zh-TW" b="0" dirty="0">
                <a:effectLst/>
              </a:rPr>
              <a:t>.</a:t>
            </a:r>
            <a:r>
              <a:rPr lang="zh-TW" altLang="en-US" b="0" dirty="0">
                <a:effectLst/>
              </a:rPr>
              <a:t> </a:t>
            </a:r>
            <a:r>
              <a:rPr lang="en-US" altLang="zh-TW" b="0" dirty="0">
                <a:effectLst/>
              </a:rPr>
              <a:t>For these conditions, it may cause more damage if the worker cannot seek rescue in time.</a:t>
            </a:r>
          </a:p>
          <a:p>
            <a:r>
              <a:rPr lang="en-US" altLang="zh-TW" dirty="0"/>
              <a:t>Wearable devices like wristbands, watches and necklaces are </a:t>
            </a:r>
            <a:r>
              <a:rPr lang="en-US" altLang="zh-TW" dirty="0">
                <a:solidFill>
                  <a:schemeClr val="accent2"/>
                </a:solidFill>
              </a:rPr>
              <a:t>not allowed </a:t>
            </a:r>
            <a:r>
              <a:rPr lang="en-US" altLang="zh-TW" dirty="0"/>
              <a:t>in workplace.</a:t>
            </a:r>
            <a:endParaRPr lang="en-US" altLang="zh-TW" b="0" dirty="0">
              <a:effectLst/>
            </a:endParaRPr>
          </a:p>
          <a:p>
            <a:r>
              <a:rPr lang="en-US" altLang="zh-TW" b="0" dirty="0">
                <a:effectLst/>
              </a:rPr>
              <a:t>Hence, we’re trying to propose a </a:t>
            </a:r>
            <a:r>
              <a:rPr lang="en-US" altLang="zh-TW" b="0" dirty="0">
                <a:solidFill>
                  <a:schemeClr val="accent2"/>
                </a:solidFill>
                <a:effectLst/>
              </a:rPr>
              <a:t>fall detection system</a:t>
            </a:r>
            <a:r>
              <a:rPr lang="en-US" altLang="zh-TW" b="0" dirty="0">
                <a:effectLst/>
              </a:rPr>
              <a:t>, which should achieve these design </a:t>
            </a:r>
            <a:r>
              <a:rPr lang="en-US" altLang="zh-TW" dirty="0"/>
              <a:t>features</a:t>
            </a:r>
            <a:r>
              <a:rPr lang="en-US" altLang="zh-TW" b="0" dirty="0">
                <a:effectLst/>
              </a:rPr>
              <a:t>:</a:t>
            </a:r>
          </a:p>
          <a:p>
            <a:pPr lvl="1"/>
            <a:r>
              <a:rPr lang="en-US" altLang="zh-TW" b="0" dirty="0">
                <a:effectLst/>
              </a:rPr>
              <a:t>Low cost</a:t>
            </a:r>
          </a:p>
          <a:p>
            <a:pPr lvl="1"/>
            <a:r>
              <a:rPr lang="en-US" altLang="zh-TW" b="0" dirty="0">
                <a:effectLst/>
              </a:rPr>
              <a:t>Lightweight</a:t>
            </a:r>
            <a:endParaRPr lang="en-US" altLang="zh-TW" dirty="0"/>
          </a:p>
          <a:p>
            <a:pPr lvl="1"/>
            <a:r>
              <a:rPr lang="en-US" altLang="zh-TW" b="0" dirty="0">
                <a:effectLst/>
              </a:rPr>
              <a:t>Low power consumption</a:t>
            </a:r>
          </a:p>
          <a:p>
            <a:pPr lvl="1"/>
            <a:r>
              <a:rPr lang="en-US" altLang="zh-TW" b="0" dirty="0">
                <a:effectLst/>
              </a:rPr>
              <a:t>Real-time monitoring</a:t>
            </a:r>
          </a:p>
          <a:p>
            <a:pPr lvl="1"/>
            <a:r>
              <a:rPr lang="en-US" altLang="zh-TW" b="0" dirty="0">
                <a:effectLst/>
              </a:rPr>
              <a:t>Automatic alarm systems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94506-A389-406A-B973-EAEDE932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B9F51B-DA21-42AD-A5C4-B9082996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04DAB-4B4F-4D9B-8D62-6C4DD764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776E3BC-6DEE-4B73-8165-10DB6094F337}"/>
              </a:ext>
            </a:extLst>
          </p:cNvPr>
          <p:cNvSpPr txBox="1"/>
          <p:nvPr/>
        </p:nvSpPr>
        <p:spPr>
          <a:xfrm>
            <a:off x="8858429" y="607935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Picture source: </a:t>
            </a:r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</a:rPr>
              <a:t>勞動部職業安全衛生署</a:t>
            </a:r>
            <a:endParaRPr lang="en-US" altLang="zh-TW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9FC8695-B19A-4122-9B5A-026610568D73}"/>
              </a:ext>
            </a:extLst>
          </p:cNvPr>
          <p:cNvGrpSpPr/>
          <p:nvPr/>
        </p:nvGrpSpPr>
        <p:grpSpPr>
          <a:xfrm>
            <a:off x="6604538" y="3453967"/>
            <a:ext cx="4944306" cy="2543854"/>
            <a:chOff x="5924683" y="2797011"/>
            <a:chExt cx="4944306" cy="2543854"/>
          </a:xfrm>
        </p:grpSpPr>
        <p:pic>
          <p:nvPicPr>
            <p:cNvPr id="9" name="圖片 8" descr="一張含有 文字 的圖片&#10;&#10;自動產生的描述">
              <a:extLst>
                <a:ext uri="{FF2B5EF4-FFF2-40B4-BE49-F238E27FC236}">
                  <a16:creationId xmlns:a16="http://schemas.microsoft.com/office/drawing/2014/main" id="{72C26B17-70F3-44A9-ABE4-E3C641A13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683" y="3507820"/>
              <a:ext cx="4749262" cy="1451246"/>
            </a:xfrm>
            <a:prstGeom prst="rect">
              <a:avLst/>
            </a:prstGeom>
          </p:spPr>
        </p:pic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94A1545E-5987-4CD9-BB76-447345C19F5D}"/>
                </a:ext>
              </a:extLst>
            </p:cNvPr>
            <p:cNvSpPr/>
            <p:nvPr/>
          </p:nvSpPr>
          <p:spPr>
            <a:xfrm>
              <a:off x="6884810" y="4168724"/>
              <a:ext cx="37338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7BAA2DB0-4A7A-4A90-A8D6-8772A979F949}"/>
                </a:ext>
              </a:extLst>
            </p:cNvPr>
            <p:cNvSpPr/>
            <p:nvPr/>
          </p:nvSpPr>
          <p:spPr>
            <a:xfrm>
              <a:off x="9176794" y="4168724"/>
              <a:ext cx="37338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文字方塊 10">
              <a:extLst>
                <a:ext uri="{FF2B5EF4-FFF2-40B4-BE49-F238E27FC236}">
                  <a16:creationId xmlns:a16="http://schemas.microsoft.com/office/drawing/2014/main" id="{59651702-CD8E-460A-B10B-B969E19EE130}"/>
                </a:ext>
              </a:extLst>
            </p:cNvPr>
            <p:cNvSpPr txBox="1"/>
            <p:nvPr/>
          </p:nvSpPr>
          <p:spPr>
            <a:xfrm>
              <a:off x="6053273" y="497153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b="1" i="0">
                  <a:solidFill>
                    <a:srgbClr val="CC6633"/>
                  </a:solidFill>
                  <a:effectLst/>
                  <a:latin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/>
                <a:t>ALARM</a:t>
              </a:r>
              <a:endParaRPr lang="zh-TW" altLang="en-US" dirty="0"/>
            </a:p>
          </p:txBody>
        </p:sp>
        <p:sp>
          <p:nvSpPr>
            <p:cNvPr id="14" name="文字方塊 14">
              <a:extLst>
                <a:ext uri="{FF2B5EF4-FFF2-40B4-BE49-F238E27FC236}">
                  <a16:creationId xmlns:a16="http://schemas.microsoft.com/office/drawing/2014/main" id="{32DFB9FA-3980-4F1B-8A3B-771BDA0946E2}"/>
                </a:ext>
              </a:extLst>
            </p:cNvPr>
            <p:cNvSpPr txBox="1"/>
            <p:nvPr/>
          </p:nvSpPr>
          <p:spPr>
            <a:xfrm>
              <a:off x="8006950" y="4971533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b="1" i="0">
                  <a:solidFill>
                    <a:srgbClr val="CC6633"/>
                  </a:solidFill>
                  <a:effectLst/>
                  <a:latin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/>
                <a:t>CALL</a:t>
              </a:r>
              <a:endParaRPr lang="zh-TW" altLang="en-US" dirty="0"/>
            </a:p>
          </p:txBody>
        </p:sp>
        <p:sp>
          <p:nvSpPr>
            <p:cNvPr id="15" name="文字方塊 15">
              <a:extLst>
                <a:ext uri="{FF2B5EF4-FFF2-40B4-BE49-F238E27FC236}">
                  <a16:creationId xmlns:a16="http://schemas.microsoft.com/office/drawing/2014/main" id="{84338961-F17B-4E04-A069-4B6A7FDA71D5}"/>
                </a:ext>
              </a:extLst>
            </p:cNvPr>
            <p:cNvSpPr txBox="1"/>
            <p:nvPr/>
          </p:nvSpPr>
          <p:spPr>
            <a:xfrm>
              <a:off x="9581457" y="4971533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b="1" i="0">
                  <a:solidFill>
                    <a:srgbClr val="CC6633"/>
                  </a:solidFill>
                  <a:effectLst/>
                  <a:latin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/>
                <a:t>PROTECT</a:t>
              </a:r>
              <a:endParaRPr lang="zh-TW" altLang="en-US" dirty="0"/>
            </a:p>
          </p:txBody>
        </p:sp>
        <p:sp>
          <p:nvSpPr>
            <p:cNvPr id="16" name="文字方塊 12">
              <a:extLst>
                <a:ext uri="{FF2B5EF4-FFF2-40B4-BE49-F238E27FC236}">
                  <a16:creationId xmlns:a16="http://schemas.microsoft.com/office/drawing/2014/main" id="{17C2126B-FAEF-489A-88FF-57C9AB4A0529}"/>
                </a:ext>
              </a:extLst>
            </p:cNvPr>
            <p:cNvSpPr txBox="1"/>
            <p:nvPr/>
          </p:nvSpPr>
          <p:spPr>
            <a:xfrm>
              <a:off x="7071500" y="2797011"/>
              <a:ext cx="31512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b="1" i="0" dirty="0">
                  <a:solidFill>
                    <a:srgbClr val="CC6633"/>
                  </a:solidFill>
                  <a:effectLst/>
                  <a:latin typeface="Arial" panose="020B0604020202020204" pitchFamily="34" charset="0"/>
                </a:rPr>
                <a:t>FIRST AID IN EMERGENCY</a:t>
              </a:r>
            </a:p>
            <a:p>
              <a:pPr algn="ctr"/>
              <a:r>
                <a:rPr lang="en-US" altLang="zh-TW" b="1" dirty="0">
                  <a:solidFill>
                    <a:srgbClr val="CC6633"/>
                  </a:solidFill>
                  <a:latin typeface="Arial" panose="020B0604020202020204" pitchFamily="34" charset="0"/>
                </a:rPr>
                <a:t>OF CONFINED SPACE</a:t>
              </a:r>
              <a:endParaRPr lang="zh-TW" altLang="en-US" dirty="0"/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5F4C1E4-E51C-4F47-A71E-FA942A654280}"/>
              </a:ext>
            </a:extLst>
          </p:cNvPr>
          <p:cNvSpPr/>
          <p:nvPr/>
        </p:nvSpPr>
        <p:spPr>
          <a:xfrm>
            <a:off x="6684579" y="4458827"/>
            <a:ext cx="1066776" cy="1515724"/>
          </a:xfrm>
          <a:prstGeom prst="roundRect">
            <a:avLst/>
          </a:prstGeom>
          <a:noFill/>
          <a:ln w="28575">
            <a:solidFill>
              <a:srgbClr val="F7BC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24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D123A-4889-4FC0-883C-E2BAA569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System Block Diagram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94506-A389-406A-B973-EAEDE932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B9F51B-DA21-42AD-A5C4-B9082996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04DAB-4B4F-4D9B-8D62-6C4DD764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4</a:t>
            </a:fld>
            <a:endParaRPr lang="zh-TW" altLang="en-US" dirty="0"/>
          </a:p>
        </p:txBody>
      </p:sp>
      <p:grpSp>
        <p:nvGrpSpPr>
          <p:cNvPr id="35" name="Google Shape;126;p3">
            <a:extLst>
              <a:ext uri="{FF2B5EF4-FFF2-40B4-BE49-F238E27FC236}">
                <a16:creationId xmlns:a16="http://schemas.microsoft.com/office/drawing/2014/main" id="{37BBD0B7-4E1C-4984-BE79-899A287F6ACD}"/>
              </a:ext>
            </a:extLst>
          </p:cNvPr>
          <p:cNvGrpSpPr/>
          <p:nvPr/>
        </p:nvGrpSpPr>
        <p:grpSpPr>
          <a:xfrm>
            <a:off x="5638800" y="1097092"/>
            <a:ext cx="914400" cy="1072646"/>
            <a:chOff x="838200" y="1451976"/>
            <a:chExt cx="914400" cy="1072646"/>
          </a:xfrm>
        </p:grpSpPr>
        <p:pic>
          <p:nvPicPr>
            <p:cNvPr id="36" name="Google Shape;127;p3" descr="網際網路 外框">
              <a:extLst>
                <a:ext uri="{FF2B5EF4-FFF2-40B4-BE49-F238E27FC236}">
                  <a16:creationId xmlns:a16="http://schemas.microsoft.com/office/drawing/2014/main" id="{A9121F50-0B5D-49E2-8929-D55524476AC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1451976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128;p3">
              <a:extLst>
                <a:ext uri="{FF2B5EF4-FFF2-40B4-BE49-F238E27FC236}">
                  <a16:creationId xmlns:a16="http://schemas.microsoft.com/office/drawing/2014/main" id="{BA8D7FFC-713B-479A-AEEC-832AF3A9E052}"/>
                </a:ext>
              </a:extLst>
            </p:cNvPr>
            <p:cNvSpPr txBox="1"/>
            <p:nvPr/>
          </p:nvSpPr>
          <p:spPr>
            <a:xfrm>
              <a:off x="967946" y="2155290"/>
              <a:ext cx="6549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Host</a:t>
              </a:r>
              <a:endParaRPr sz="1800" b="1" i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133;p3">
            <a:extLst>
              <a:ext uri="{FF2B5EF4-FFF2-40B4-BE49-F238E27FC236}">
                <a16:creationId xmlns:a16="http://schemas.microsoft.com/office/drawing/2014/main" id="{3E6BD2AA-EC48-4485-ACEC-2F9020331E6E}"/>
              </a:ext>
            </a:extLst>
          </p:cNvPr>
          <p:cNvSpPr/>
          <p:nvPr/>
        </p:nvSpPr>
        <p:spPr>
          <a:xfrm>
            <a:off x="615042" y="2443754"/>
            <a:ext cx="10961915" cy="3487128"/>
          </a:xfrm>
          <a:prstGeom prst="roundRect">
            <a:avLst>
              <a:gd name="adj" fmla="val 5065"/>
            </a:avLst>
          </a:prstGeom>
          <a:noFill/>
          <a:ln w="38100" cap="flat" cmpd="sng">
            <a:solidFill>
              <a:srgbClr val="00B0F0"/>
            </a:solidFill>
            <a:prstDash val="sys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34;p3">
            <a:extLst>
              <a:ext uri="{FF2B5EF4-FFF2-40B4-BE49-F238E27FC236}">
                <a16:creationId xmlns:a16="http://schemas.microsoft.com/office/drawing/2014/main" id="{80719CEE-AE90-41B3-B328-B7F53B6B59AF}"/>
              </a:ext>
            </a:extLst>
          </p:cNvPr>
          <p:cNvSpPr txBox="1"/>
          <p:nvPr/>
        </p:nvSpPr>
        <p:spPr>
          <a:xfrm>
            <a:off x="615042" y="1954377"/>
            <a:ext cx="2322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Head-mounted Device</a:t>
            </a:r>
            <a:endParaRPr sz="1800" b="1" i="1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" name="Google Shape;135;p3">
            <a:extLst>
              <a:ext uri="{FF2B5EF4-FFF2-40B4-BE49-F238E27FC236}">
                <a16:creationId xmlns:a16="http://schemas.microsoft.com/office/drawing/2014/main" id="{14E02708-98BA-4E0A-96A2-3D08B715D44A}"/>
              </a:ext>
            </a:extLst>
          </p:cNvPr>
          <p:cNvCxnSpPr>
            <a:cxnSpLocks/>
            <a:stCxn id="28" idx="0"/>
            <a:endCxn id="36" idx="3"/>
          </p:cNvCxnSpPr>
          <p:nvPr/>
        </p:nvCxnSpPr>
        <p:spPr>
          <a:xfrm rot="16200000" flipV="1">
            <a:off x="7873430" y="234063"/>
            <a:ext cx="1121011" cy="3761469"/>
          </a:xfrm>
          <a:prstGeom prst="bentConnector2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" name="Google Shape;138;p3">
            <a:extLst>
              <a:ext uri="{FF2B5EF4-FFF2-40B4-BE49-F238E27FC236}">
                <a16:creationId xmlns:a16="http://schemas.microsoft.com/office/drawing/2014/main" id="{6B1EA651-7777-486C-A343-BC729C673B05}"/>
              </a:ext>
            </a:extLst>
          </p:cNvPr>
          <p:cNvSpPr txBox="1"/>
          <p:nvPr/>
        </p:nvSpPr>
        <p:spPr>
          <a:xfrm>
            <a:off x="4520598" y="1371955"/>
            <a:ext cx="11830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GUI monitor</a:t>
            </a:r>
            <a:endParaRPr dirty="0">
              <a:solidFill>
                <a:schemeClr val="accent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dirty="0">
              <a:solidFill>
                <a:schemeClr val="accent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Alarm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6167" name="群組 6166">
            <a:extLst>
              <a:ext uri="{FF2B5EF4-FFF2-40B4-BE49-F238E27FC236}">
                <a16:creationId xmlns:a16="http://schemas.microsoft.com/office/drawing/2014/main" id="{63AF6EED-FB9D-4182-9DBA-A8340361F270}"/>
              </a:ext>
            </a:extLst>
          </p:cNvPr>
          <p:cNvGrpSpPr/>
          <p:nvPr/>
        </p:nvGrpSpPr>
        <p:grpSpPr>
          <a:xfrm>
            <a:off x="838200" y="2674348"/>
            <a:ext cx="10372817" cy="3061388"/>
            <a:chOff x="892391" y="2667176"/>
            <a:chExt cx="10372817" cy="3061388"/>
          </a:xfrm>
        </p:grpSpPr>
        <p:grpSp>
          <p:nvGrpSpPr>
            <p:cNvPr id="23" name="Google Shape;113;p3">
              <a:extLst>
                <a:ext uri="{FF2B5EF4-FFF2-40B4-BE49-F238E27FC236}">
                  <a16:creationId xmlns:a16="http://schemas.microsoft.com/office/drawing/2014/main" id="{EC2E6B13-DE03-42BF-B0BB-F23B42BD755C}"/>
                </a:ext>
              </a:extLst>
            </p:cNvPr>
            <p:cNvGrpSpPr/>
            <p:nvPr/>
          </p:nvGrpSpPr>
          <p:grpSpPr>
            <a:xfrm>
              <a:off x="4421114" y="2667176"/>
              <a:ext cx="3622424" cy="3061388"/>
              <a:chOff x="3769663" y="2923631"/>
              <a:chExt cx="4829326" cy="3462047"/>
            </a:xfrm>
          </p:grpSpPr>
          <p:sp>
            <p:nvSpPr>
              <p:cNvPr id="24" name="Google Shape;114;p3">
                <a:extLst>
                  <a:ext uri="{FF2B5EF4-FFF2-40B4-BE49-F238E27FC236}">
                    <a16:creationId xmlns:a16="http://schemas.microsoft.com/office/drawing/2014/main" id="{CD93B8F0-E66D-4C85-8599-A4BEDA4AA287}"/>
                  </a:ext>
                </a:extLst>
              </p:cNvPr>
              <p:cNvSpPr/>
              <p:nvPr/>
            </p:nvSpPr>
            <p:spPr>
              <a:xfrm>
                <a:off x="3902292" y="3053899"/>
                <a:ext cx="4476509" cy="3331779"/>
              </a:xfrm>
              <a:prstGeom prst="roundRect">
                <a:avLst>
                  <a:gd name="adj" fmla="val 8169"/>
                </a:avLst>
              </a:prstGeom>
              <a:solidFill>
                <a:srgbClr val="D8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15;p3">
                <a:extLst>
                  <a:ext uri="{FF2B5EF4-FFF2-40B4-BE49-F238E27FC236}">
                    <a16:creationId xmlns:a16="http://schemas.microsoft.com/office/drawing/2014/main" id="{C6855C3A-D49F-4923-8108-6FFBD4123287}"/>
                  </a:ext>
                </a:extLst>
              </p:cNvPr>
              <p:cNvSpPr/>
              <p:nvPr/>
            </p:nvSpPr>
            <p:spPr>
              <a:xfrm>
                <a:off x="3896578" y="2923631"/>
                <a:ext cx="4482223" cy="610508"/>
              </a:xfrm>
              <a:prstGeom prst="rect">
                <a:avLst/>
              </a:prstGeom>
              <a:solidFill>
                <a:srgbClr val="AEA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Core</a:t>
                </a:r>
                <a:r>
                  <a:rPr lang="en-US" sz="18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 AHRS + Fall Detection</a:t>
                </a: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16;p3">
                <a:extLst>
                  <a:ext uri="{FF2B5EF4-FFF2-40B4-BE49-F238E27FC236}">
                    <a16:creationId xmlns:a16="http://schemas.microsoft.com/office/drawing/2014/main" id="{13B9522A-8BBB-416A-9E7D-C6DF4CB3F4FC}"/>
                  </a:ext>
                </a:extLst>
              </p:cNvPr>
              <p:cNvSpPr txBox="1"/>
              <p:nvPr/>
            </p:nvSpPr>
            <p:spPr>
              <a:xfrm>
                <a:off x="3769663" y="5574498"/>
                <a:ext cx="4829326" cy="5916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STM32F411VE +</a:t>
                </a:r>
                <a:endParaRPr dirty="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Buzzer / SD card / power supplier</a:t>
                </a:r>
                <a:endParaRPr dirty="0"/>
              </a:p>
            </p:txBody>
          </p:sp>
        </p:grpSp>
        <p:grpSp>
          <p:nvGrpSpPr>
            <p:cNvPr id="6166" name="群組 6165">
              <a:extLst>
                <a:ext uri="{FF2B5EF4-FFF2-40B4-BE49-F238E27FC236}">
                  <a16:creationId xmlns:a16="http://schemas.microsoft.com/office/drawing/2014/main" id="{3C2B01EE-5CD5-45AE-8C14-BE97FC919667}"/>
                </a:ext>
              </a:extLst>
            </p:cNvPr>
            <p:cNvGrpSpPr/>
            <p:nvPr/>
          </p:nvGrpSpPr>
          <p:grpSpPr>
            <a:xfrm>
              <a:off x="892391" y="2668683"/>
              <a:ext cx="2167160" cy="3058375"/>
              <a:chOff x="892391" y="2668683"/>
              <a:chExt cx="2167160" cy="3058375"/>
            </a:xfrm>
          </p:grpSpPr>
          <p:grpSp>
            <p:nvGrpSpPr>
              <p:cNvPr id="29" name="Google Shape;119;p3">
                <a:extLst>
                  <a:ext uri="{FF2B5EF4-FFF2-40B4-BE49-F238E27FC236}">
                    <a16:creationId xmlns:a16="http://schemas.microsoft.com/office/drawing/2014/main" id="{C7D60D88-BAF5-461E-B855-4286987472F3}"/>
                  </a:ext>
                </a:extLst>
              </p:cNvPr>
              <p:cNvGrpSpPr/>
              <p:nvPr/>
            </p:nvGrpSpPr>
            <p:grpSpPr>
              <a:xfrm>
                <a:off x="1062554" y="2668683"/>
                <a:ext cx="1719444" cy="3058375"/>
                <a:chOff x="4287446" y="3080047"/>
                <a:chExt cx="3828382" cy="3467898"/>
              </a:xfrm>
            </p:grpSpPr>
            <p:sp>
              <p:nvSpPr>
                <p:cNvPr id="30" name="Google Shape;120;p3">
                  <a:extLst>
                    <a:ext uri="{FF2B5EF4-FFF2-40B4-BE49-F238E27FC236}">
                      <a16:creationId xmlns:a16="http://schemas.microsoft.com/office/drawing/2014/main" id="{9E820D88-456B-4171-9C63-708F7579F215}"/>
                    </a:ext>
                  </a:extLst>
                </p:cNvPr>
                <p:cNvSpPr/>
                <p:nvPr/>
              </p:nvSpPr>
              <p:spPr>
                <a:xfrm>
                  <a:off x="4287446" y="3216166"/>
                  <a:ext cx="3828382" cy="3331779"/>
                </a:xfrm>
                <a:prstGeom prst="roundRect">
                  <a:avLst>
                    <a:gd name="adj" fmla="val 8169"/>
                  </a:avLst>
                </a:prstGeom>
                <a:solidFill>
                  <a:srgbClr val="D8E2F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121;p3">
                  <a:extLst>
                    <a:ext uri="{FF2B5EF4-FFF2-40B4-BE49-F238E27FC236}">
                      <a16:creationId xmlns:a16="http://schemas.microsoft.com/office/drawing/2014/main" id="{D51829D6-6EA0-4A07-BB74-9D43FAA8EFC6}"/>
                    </a:ext>
                  </a:extLst>
                </p:cNvPr>
                <p:cNvSpPr/>
                <p:nvPr/>
              </p:nvSpPr>
              <p:spPr>
                <a:xfrm>
                  <a:off x="4296976" y="3080047"/>
                  <a:ext cx="3818852" cy="612143"/>
                </a:xfrm>
                <a:prstGeom prst="rect">
                  <a:avLst/>
                </a:prstGeom>
                <a:solidFill>
                  <a:srgbClr val="AEA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i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Sensor</a:t>
                  </a: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/>
                </a:p>
              </p:txBody>
            </p:sp>
          </p:grpSp>
          <p:pic>
            <p:nvPicPr>
              <p:cNvPr id="32" name="Google Shape;123;p3" descr="一張含有 文字 的圖片&#10;&#10;自動產生的描述">
                <a:extLst>
                  <a:ext uri="{FF2B5EF4-FFF2-40B4-BE49-F238E27FC236}">
                    <a16:creationId xmlns:a16="http://schemas.microsoft.com/office/drawing/2014/main" id="{DCC5A16D-2C8F-49F1-A6A4-5C86118A866C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162750">
                <a:off x="1315339" y="3192597"/>
                <a:ext cx="1282104" cy="1744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" name="Google Shape;129;p3">
                <a:extLst>
                  <a:ext uri="{FF2B5EF4-FFF2-40B4-BE49-F238E27FC236}">
                    <a16:creationId xmlns:a16="http://schemas.microsoft.com/office/drawing/2014/main" id="{B5EAAE76-64A2-43D9-93A2-1AB9DEC32155}"/>
                  </a:ext>
                </a:extLst>
              </p:cNvPr>
              <p:cNvSpPr txBox="1"/>
              <p:nvPr/>
            </p:nvSpPr>
            <p:spPr>
              <a:xfrm>
                <a:off x="892391" y="4867255"/>
                <a:ext cx="2167160" cy="738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MPU 9255</a:t>
                </a:r>
                <a:endParaRPr dirty="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(6-axis IMU + Magnetometer)</a:t>
                </a:r>
                <a:endParaRPr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3" name="群組 6162">
              <a:extLst>
                <a:ext uri="{FF2B5EF4-FFF2-40B4-BE49-F238E27FC236}">
                  <a16:creationId xmlns:a16="http://schemas.microsoft.com/office/drawing/2014/main" id="{F49C82A9-0C9E-4FAA-8537-A2089BF8759C}"/>
                </a:ext>
              </a:extLst>
            </p:cNvPr>
            <p:cNvGrpSpPr/>
            <p:nvPr/>
          </p:nvGrpSpPr>
          <p:grpSpPr>
            <a:xfrm>
              <a:off x="9472511" y="2668131"/>
              <a:ext cx="1792697" cy="3059479"/>
              <a:chOff x="9472511" y="2666679"/>
              <a:chExt cx="1792697" cy="3059479"/>
            </a:xfrm>
          </p:grpSpPr>
          <p:sp>
            <p:nvSpPr>
              <p:cNvPr id="27" name="Google Shape;117;p3">
                <a:extLst>
                  <a:ext uri="{FF2B5EF4-FFF2-40B4-BE49-F238E27FC236}">
                    <a16:creationId xmlns:a16="http://schemas.microsoft.com/office/drawing/2014/main" id="{58EC913E-2129-411D-BDE4-9DED03DD97BB}"/>
                  </a:ext>
                </a:extLst>
              </p:cNvPr>
              <p:cNvSpPr/>
              <p:nvPr/>
            </p:nvSpPr>
            <p:spPr>
              <a:xfrm>
                <a:off x="9472511" y="2785768"/>
                <a:ext cx="1792697" cy="2940390"/>
              </a:xfrm>
              <a:prstGeom prst="roundRect">
                <a:avLst>
                  <a:gd name="adj" fmla="val 8169"/>
                </a:avLst>
              </a:prstGeom>
              <a:solidFill>
                <a:srgbClr val="D8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18;p3">
                <a:extLst>
                  <a:ext uri="{FF2B5EF4-FFF2-40B4-BE49-F238E27FC236}">
                    <a16:creationId xmlns:a16="http://schemas.microsoft.com/office/drawing/2014/main" id="{003F8F0D-2B54-42B3-BD6A-854D445C6C06}"/>
                  </a:ext>
                </a:extLst>
              </p:cNvPr>
              <p:cNvSpPr/>
              <p:nvPr/>
            </p:nvSpPr>
            <p:spPr>
              <a:xfrm>
                <a:off x="9472512" y="2666679"/>
                <a:ext cx="1792696" cy="539855"/>
              </a:xfrm>
              <a:prstGeom prst="rect">
                <a:avLst/>
              </a:prstGeom>
              <a:solidFill>
                <a:srgbClr val="AEA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Wi-Fi communication</a:t>
                </a:r>
                <a:r>
                  <a:rPr lang="en-US" sz="18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dirty="0"/>
              </a:p>
            </p:txBody>
          </p:sp>
          <p:pic>
            <p:nvPicPr>
              <p:cNvPr id="33" name="Google Shape;124;p3" descr="一張含有 文字, 電子用品, 電路 的圖片&#10;&#10;自動產生的描述">
                <a:extLst>
                  <a:ext uri="{FF2B5EF4-FFF2-40B4-BE49-F238E27FC236}">
                    <a16:creationId xmlns:a16="http://schemas.microsoft.com/office/drawing/2014/main" id="{B197F455-3364-4095-A679-7D88FDD60A2D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6364827">
                <a:off x="9566840" y="3734060"/>
                <a:ext cx="1604038" cy="10766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" name="Google Shape;130;p3">
                <a:extLst>
                  <a:ext uri="{FF2B5EF4-FFF2-40B4-BE49-F238E27FC236}">
                    <a16:creationId xmlns:a16="http://schemas.microsoft.com/office/drawing/2014/main" id="{20282281-0C3F-4396-9DB5-34C184C6E202}"/>
                  </a:ext>
                </a:extLst>
              </p:cNvPr>
              <p:cNvSpPr txBox="1"/>
              <p:nvPr/>
            </p:nvSpPr>
            <p:spPr>
              <a:xfrm>
                <a:off x="9605562" y="5236566"/>
                <a:ext cx="1578198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ESP32 or ESP8266</a:t>
                </a:r>
                <a:endParaRPr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" name="Google Shape;131;p3">
              <a:extLst>
                <a:ext uri="{FF2B5EF4-FFF2-40B4-BE49-F238E27FC236}">
                  <a16:creationId xmlns:a16="http://schemas.microsoft.com/office/drawing/2014/main" id="{44709167-4F77-4979-86F8-C04E7756CBBF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 flipV="1">
              <a:off x="2781998" y="4255466"/>
              <a:ext cx="1738600" cy="2427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1" name="Google Shape;132;p3">
              <a:extLst>
                <a:ext uri="{FF2B5EF4-FFF2-40B4-BE49-F238E27FC236}">
                  <a16:creationId xmlns:a16="http://schemas.microsoft.com/office/drawing/2014/main" id="{0DC1E2EA-914F-4BEB-BF33-EE53A76A35AD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>
              <a:off x="7878378" y="4255466"/>
              <a:ext cx="1594133" cy="1949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5" name="Google Shape;136;p3">
              <a:extLst>
                <a:ext uri="{FF2B5EF4-FFF2-40B4-BE49-F238E27FC236}">
                  <a16:creationId xmlns:a16="http://schemas.microsoft.com/office/drawing/2014/main" id="{F7D6D130-F382-4AA8-B716-99AD5B5C5BEC}"/>
                </a:ext>
              </a:extLst>
            </p:cNvPr>
            <p:cNvSpPr txBox="1"/>
            <p:nvPr/>
          </p:nvSpPr>
          <p:spPr>
            <a:xfrm>
              <a:off x="2799150" y="3402422"/>
              <a:ext cx="1796263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Linear acceleration</a:t>
              </a:r>
              <a:endParaRPr sz="16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Angular velocity</a:t>
              </a:r>
              <a:endParaRPr sz="16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Magnetic field</a:t>
              </a:r>
              <a:endParaRPr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37;p3">
              <a:extLst>
                <a:ext uri="{FF2B5EF4-FFF2-40B4-BE49-F238E27FC236}">
                  <a16:creationId xmlns:a16="http://schemas.microsoft.com/office/drawing/2014/main" id="{BB432BF1-9016-499D-89CD-0942677FBF27}"/>
                </a:ext>
              </a:extLst>
            </p:cNvPr>
            <p:cNvSpPr txBox="1"/>
            <p:nvPr/>
          </p:nvSpPr>
          <p:spPr>
            <a:xfrm>
              <a:off x="7878377" y="3648643"/>
              <a:ext cx="1914355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Attitude</a:t>
              </a:r>
              <a:endParaRPr sz="16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Fall alarm</a:t>
              </a:r>
              <a:endParaRPr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E7BDBEDF-0B9F-4F92-A750-6D3C02648594}"/>
                </a:ext>
              </a:extLst>
            </p:cNvPr>
            <p:cNvGrpSpPr/>
            <p:nvPr/>
          </p:nvGrpSpPr>
          <p:grpSpPr>
            <a:xfrm>
              <a:off x="4699050" y="3366963"/>
              <a:ext cx="2996590" cy="2036056"/>
              <a:chOff x="4294900" y="3258584"/>
              <a:chExt cx="2996590" cy="2036056"/>
            </a:xfrm>
          </p:grpSpPr>
          <p:pic>
            <p:nvPicPr>
              <p:cNvPr id="34" name="Google Shape;125;p3" descr="一張含有 文字, 電子用品, 電路 的圖片&#10;&#10;自動產生的描述">
                <a:extLst>
                  <a:ext uri="{FF2B5EF4-FFF2-40B4-BE49-F238E27FC236}">
                    <a16:creationId xmlns:a16="http://schemas.microsoft.com/office/drawing/2014/main" id="{389B4B0B-0AE0-4B24-B27B-2945657FE2B5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5400000">
                <a:off x="4636670" y="3020628"/>
                <a:ext cx="1496663" cy="21802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39;p3" descr="一張含有 插頭 的圖片&#10;&#10;自動產生的描述">
                <a:extLst>
                  <a:ext uri="{FF2B5EF4-FFF2-40B4-BE49-F238E27FC236}">
                    <a16:creationId xmlns:a16="http://schemas.microsoft.com/office/drawing/2014/main" id="{5F560F41-1282-4C67-9711-6F002F5333AC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606930" y="3258584"/>
                <a:ext cx="660718" cy="6607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140;p3" descr="一張含有 文字, 室外, 電子用品 的圖片&#10;&#10;自動產生的描述">
                <a:extLst>
                  <a:ext uri="{FF2B5EF4-FFF2-40B4-BE49-F238E27FC236}">
                    <a16:creationId xmlns:a16="http://schemas.microsoft.com/office/drawing/2014/main" id="{77A20D2A-E1DA-4C71-A201-9F351B51AF53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672448" y="4011370"/>
                <a:ext cx="534540" cy="5345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141;p3" descr="一張含有 文字 的圖片&#10;&#10;自動產生的描述">
                <a:extLst>
                  <a:ext uri="{FF2B5EF4-FFF2-40B4-BE49-F238E27FC236}">
                    <a16:creationId xmlns:a16="http://schemas.microsoft.com/office/drawing/2014/main" id="{2E8586CE-5F8D-446B-A9FA-CDACF1FDC6EC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548098" y="4551248"/>
                <a:ext cx="743392" cy="7433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06563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B82A9C-C9E2-4E6F-8C86-085371BF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Fall Detection</a:t>
            </a:r>
            <a:r>
              <a:rPr lang="zh-TW" altLang="en-US" sz="3200" dirty="0"/>
              <a:t> </a:t>
            </a:r>
            <a:r>
              <a:rPr lang="en-US" altLang="zh-TW" sz="3200" dirty="0"/>
              <a:t>(1/2)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1FCC53-6C02-438A-AE76-AE7D63D7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Hardware for 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Apple Watch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Heart rate variability (HRV), electrocardiogram (ECG), pulse oximetry (SPO2), and kinematic attributes measured by accelerometers, gyroscope, and magnetometer.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160E4E-1DD2-45E9-9D41-05E668A6F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ABF8A6-09CB-4DCE-9074-0F6D4A61A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06D1D3-0E27-4385-8995-E862EE71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C7950B-10A3-4A0B-A860-94B5E49817FD}"/>
              </a:ext>
            </a:extLst>
          </p:cNvPr>
          <p:cNvSpPr txBox="1"/>
          <p:nvPr/>
        </p:nvSpPr>
        <p:spPr>
          <a:xfrm>
            <a:off x="8153400" y="5916936"/>
            <a:ext cx="3187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2pPr lvl="1">
              <a:defRPr sz="1200"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1"/>
            <a:r>
              <a:rPr lang="en-US" altLang="zh-TW"/>
              <a:t>(</a:t>
            </a:r>
            <a:r>
              <a:rPr lang="en-US" altLang="zh-TW" dirty="0"/>
              <a:t>Ramachandran and Karuppiah 2020)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34138F1-F7B3-47ED-BB42-9C99456D8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92" y="3693822"/>
            <a:ext cx="3708616" cy="19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5A3AC299-1BEA-40EE-B7A0-6ABDC0BD7B9A}"/>
              </a:ext>
            </a:extLst>
          </p:cNvPr>
          <p:cNvSpPr/>
          <p:nvPr/>
        </p:nvSpPr>
        <p:spPr>
          <a:xfrm>
            <a:off x="1790325" y="2581697"/>
            <a:ext cx="2807075" cy="297597"/>
          </a:xfrm>
          <a:prstGeom prst="roundRect">
            <a:avLst/>
          </a:prstGeom>
          <a:solidFill>
            <a:srgbClr val="FFC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3A7C77-3020-47B1-8305-59906893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Fall Detection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A874F4-FEF4-4A2C-917B-6436185B8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Critical 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Tell the difference between falling and other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Method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Analytical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Thresh-Holding technique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Machine Learning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607BFA-E27F-44E8-AEE1-5BA23A73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6A35EA-A125-432E-B279-28C7BC50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527383-4B13-48AD-A2D2-05D63759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F9FB0A-C610-4CD1-B644-4AE5559D1106}"/>
              </a:ext>
            </a:extLst>
          </p:cNvPr>
          <p:cNvSpPr txBox="1"/>
          <p:nvPr/>
        </p:nvSpPr>
        <p:spPr>
          <a:xfrm>
            <a:off x="9336536" y="5921352"/>
            <a:ext cx="2438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altLang="zh-TW" sz="1200" dirty="0">
                <a:solidFill>
                  <a:schemeClr val="bg2">
                    <a:lumMod val="50000"/>
                  </a:schemeClr>
                </a:solidFill>
              </a:rPr>
              <a:t>(Hussain, Umair et al. 2019)</a:t>
            </a:r>
            <a:endParaRPr lang="zh-TW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9FB4945-045B-49FA-9C68-2164B8908BF0}"/>
              </a:ext>
            </a:extLst>
          </p:cNvPr>
          <p:cNvGrpSpPr/>
          <p:nvPr/>
        </p:nvGrpSpPr>
        <p:grpSpPr>
          <a:xfrm>
            <a:off x="1790325" y="3804076"/>
            <a:ext cx="4916907" cy="1834686"/>
            <a:chOff x="1775201" y="3530600"/>
            <a:chExt cx="4916907" cy="183468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843F6AA-F9BF-43A3-9FE0-90846EFEE99B}"/>
                </a:ext>
              </a:extLst>
            </p:cNvPr>
            <p:cNvSpPr/>
            <p:nvPr/>
          </p:nvSpPr>
          <p:spPr>
            <a:xfrm>
              <a:off x="1775201" y="3530600"/>
              <a:ext cx="4916907" cy="18346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D5F5DF45-6E7F-4B3F-8DFA-89611754F7C0}"/>
                </a:ext>
              </a:extLst>
            </p:cNvPr>
            <p:cNvSpPr/>
            <p:nvPr/>
          </p:nvSpPr>
          <p:spPr>
            <a:xfrm>
              <a:off x="1966476" y="4092443"/>
              <a:ext cx="1404257" cy="990328"/>
            </a:xfrm>
            <a:prstGeom prst="roundRect">
              <a:avLst/>
            </a:prstGeom>
            <a:solidFill>
              <a:srgbClr val="F7BCA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Data collection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40633442-C7EA-4729-9B11-2034894442E2}"/>
                </a:ext>
              </a:extLst>
            </p:cNvPr>
            <p:cNvSpPr/>
            <p:nvPr/>
          </p:nvSpPr>
          <p:spPr>
            <a:xfrm>
              <a:off x="3527445" y="4081420"/>
              <a:ext cx="1404257" cy="990328"/>
            </a:xfrm>
            <a:prstGeom prst="roundRect">
              <a:avLst/>
            </a:prstGeom>
            <a:solidFill>
              <a:srgbClr val="F7BCA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Data Processing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DC023A8B-3D72-42FB-B521-9C433E0E6287}"/>
                </a:ext>
              </a:extLst>
            </p:cNvPr>
            <p:cNvSpPr/>
            <p:nvPr/>
          </p:nvSpPr>
          <p:spPr>
            <a:xfrm>
              <a:off x="5088415" y="4081420"/>
              <a:ext cx="1404257" cy="990328"/>
            </a:xfrm>
            <a:prstGeom prst="roundRect">
              <a:avLst/>
            </a:prstGeom>
            <a:solidFill>
              <a:srgbClr val="F7BCA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Feature Extraction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0C2EE3A-95C8-4A63-9586-6508A5CB3041}"/>
                </a:ext>
              </a:extLst>
            </p:cNvPr>
            <p:cNvSpPr txBox="1"/>
            <p:nvPr/>
          </p:nvSpPr>
          <p:spPr>
            <a:xfrm>
              <a:off x="1912571" y="3638919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5"/>
                  </a:solidFill>
                </a:rPr>
                <a:t>Sensor</a:t>
              </a:r>
              <a:endParaRPr lang="zh-TW" alt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9FAE04F-5B3E-4969-9AA6-C15F1609A7A9}"/>
              </a:ext>
            </a:extLst>
          </p:cNvPr>
          <p:cNvSpPr/>
          <p:nvPr/>
        </p:nvSpPr>
        <p:spPr>
          <a:xfrm>
            <a:off x="9482332" y="4381792"/>
            <a:ext cx="1077480" cy="6792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Call out</a:t>
            </a:r>
            <a:endParaRPr lang="zh-TW" altLang="en-US" dirty="0"/>
          </a:p>
        </p:txBody>
      </p:sp>
      <p:sp>
        <p:nvSpPr>
          <p:cNvPr id="16" name="流程圖: 決策 15">
            <a:extLst>
              <a:ext uri="{FF2B5EF4-FFF2-40B4-BE49-F238E27FC236}">
                <a16:creationId xmlns:a16="http://schemas.microsoft.com/office/drawing/2014/main" id="{1BDD8416-FD80-4646-A007-63F13B879FF8}"/>
              </a:ext>
            </a:extLst>
          </p:cNvPr>
          <p:cNvSpPr/>
          <p:nvPr/>
        </p:nvSpPr>
        <p:spPr>
          <a:xfrm>
            <a:off x="6929286" y="4071957"/>
            <a:ext cx="2330992" cy="1298925"/>
          </a:xfrm>
          <a:prstGeom prst="flowChartDecisi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Fall detection</a:t>
            </a:r>
            <a:endParaRPr lang="zh-TW" altLang="en-US" dirty="0"/>
          </a:p>
        </p:txBody>
      </p:sp>
      <p:sp>
        <p:nvSpPr>
          <p:cNvPr id="17" name="流程圖: 結束點 16">
            <a:extLst>
              <a:ext uri="{FF2B5EF4-FFF2-40B4-BE49-F238E27FC236}">
                <a16:creationId xmlns:a16="http://schemas.microsoft.com/office/drawing/2014/main" id="{0AEC9F80-ADBA-4E15-A286-7976A9D78CB9}"/>
              </a:ext>
            </a:extLst>
          </p:cNvPr>
          <p:cNvSpPr/>
          <p:nvPr/>
        </p:nvSpPr>
        <p:spPr>
          <a:xfrm>
            <a:off x="10781865" y="4570543"/>
            <a:ext cx="914400" cy="301752"/>
          </a:xfrm>
          <a:prstGeom prst="flowChartTerminato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18" name="流程圖: 結束點 17">
            <a:extLst>
              <a:ext uri="{FF2B5EF4-FFF2-40B4-BE49-F238E27FC236}">
                <a16:creationId xmlns:a16="http://schemas.microsoft.com/office/drawing/2014/main" id="{97E5F017-0565-41C0-9FE5-B6F52229A44B}"/>
              </a:ext>
            </a:extLst>
          </p:cNvPr>
          <p:cNvSpPr/>
          <p:nvPr/>
        </p:nvSpPr>
        <p:spPr>
          <a:xfrm>
            <a:off x="653871" y="4570543"/>
            <a:ext cx="914400" cy="301752"/>
          </a:xfrm>
          <a:prstGeom prst="flowChartTerminato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</a:t>
            </a:r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8D9F4FC-E428-4D45-B84A-5468EA1CB8B8}"/>
              </a:ext>
            </a:extLst>
          </p:cNvPr>
          <p:cNvCxnSpPr>
            <a:stCxn id="18" idx="3"/>
            <a:endCxn id="10" idx="1"/>
          </p:cNvCxnSpPr>
          <p:nvPr/>
        </p:nvCxnSpPr>
        <p:spPr>
          <a:xfrm>
            <a:off x="1568271" y="4721419"/>
            <a:ext cx="222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0502CAC-587F-40D1-B420-ED95405BC415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707232" y="4721419"/>
            <a:ext cx="2220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8CD3A5B-5707-45ED-9FA8-896B8E1B60B5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9260278" y="4721420"/>
            <a:ext cx="222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AD46C91-9D09-4D15-B173-2B6AC8A30FE7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10559812" y="4721419"/>
            <a:ext cx="2220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7468E57C-42A8-4B4D-B9EA-9503DB15EC0D}"/>
              </a:ext>
            </a:extLst>
          </p:cNvPr>
          <p:cNvCxnSpPr>
            <a:cxnSpLocks/>
            <a:stCxn id="16" idx="2"/>
            <a:endCxn id="11" idx="2"/>
          </p:cNvCxnSpPr>
          <p:nvPr/>
        </p:nvCxnSpPr>
        <p:spPr>
          <a:xfrm rot="5400000" flipH="1">
            <a:off x="5381938" y="2658039"/>
            <a:ext cx="14635" cy="5411053"/>
          </a:xfrm>
          <a:prstGeom prst="bentConnector3">
            <a:avLst>
              <a:gd name="adj1" fmla="val -37314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B1A4950-9107-4299-8F2C-2B21E2D9628B}"/>
              </a:ext>
            </a:extLst>
          </p:cNvPr>
          <p:cNvGrpSpPr/>
          <p:nvPr/>
        </p:nvGrpSpPr>
        <p:grpSpPr>
          <a:xfrm>
            <a:off x="7805813" y="1249103"/>
            <a:ext cx="3936327" cy="2638138"/>
            <a:chOff x="7805813" y="1249103"/>
            <a:chExt cx="3936327" cy="2638138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F5F51BFB-6D32-4184-A88B-BB81BF8CC2DA}"/>
                </a:ext>
              </a:extLst>
            </p:cNvPr>
            <p:cNvSpPr txBox="1"/>
            <p:nvPr/>
          </p:nvSpPr>
          <p:spPr>
            <a:xfrm>
              <a:off x="9546037" y="3610242"/>
              <a:ext cx="219610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2pPr lvl="1">
                <a:defRPr sz="1400">
                  <a:solidFill>
                    <a:schemeClr val="bg2">
                      <a:lumMod val="50000"/>
                    </a:schemeClr>
                  </a:solidFill>
                </a:defRPr>
              </a:lvl2pPr>
            </a:lstStyle>
            <a:p>
              <a:pPr lvl="1"/>
              <a:r>
                <a:rPr lang="en-US" altLang="zh-TW" sz="1200" dirty="0"/>
                <a:t>(Wang, Ellul et al. 2020)</a:t>
              </a:r>
              <a:endParaRPr lang="zh-TW" altLang="en-US" sz="1200" dirty="0"/>
            </a:p>
          </p:txBody>
        </p: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AF96AC4F-522D-47AC-8290-1B2EA8F22603}"/>
                </a:ext>
              </a:extLst>
            </p:cNvPr>
            <p:cNvGrpSpPr/>
            <p:nvPr/>
          </p:nvGrpSpPr>
          <p:grpSpPr>
            <a:xfrm>
              <a:off x="7805813" y="1249103"/>
              <a:ext cx="3927333" cy="2351232"/>
              <a:chOff x="7835900" y="1231830"/>
              <a:chExt cx="3927333" cy="2351232"/>
            </a:xfrm>
          </p:grpSpPr>
          <p:pic>
            <p:nvPicPr>
              <p:cNvPr id="8" name="Picture 2">
                <a:hlinkClick r:id="rId3"/>
                <a:extLst>
                  <a:ext uri="{FF2B5EF4-FFF2-40B4-BE49-F238E27FC236}">
                    <a16:creationId xmlns:a16="http://schemas.microsoft.com/office/drawing/2014/main" id="{DCE83505-C0D9-4AC9-A865-D637D09C1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 bwMode="auto">
              <a:xfrm>
                <a:off x="7835900" y="1231830"/>
                <a:ext cx="3927333" cy="23512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>
                <a:hlinkClick r:id="rId3"/>
                <a:extLst>
                  <a:ext uri="{FF2B5EF4-FFF2-40B4-BE49-F238E27FC236}">
                    <a16:creationId xmlns:a16="http://schemas.microsoft.com/office/drawing/2014/main" id="{F25CCE1D-2015-4135-B56A-2E427ABF24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978" t="64681" r="2960" b="8113"/>
              <a:stretch/>
            </p:blipFill>
            <p:spPr bwMode="auto">
              <a:xfrm>
                <a:off x="10392970" y="1745110"/>
                <a:ext cx="1282940" cy="1603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F03DA64-ADD3-463B-81C2-A1D710A8C282}"/>
              </a:ext>
            </a:extLst>
          </p:cNvPr>
          <p:cNvSpPr txBox="1"/>
          <p:nvPr/>
        </p:nvSpPr>
        <p:spPr>
          <a:xfrm>
            <a:off x="5103539" y="587518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no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38CF911-C22B-4335-B7B5-7843C3BE012D}"/>
              </a:ext>
            </a:extLst>
          </p:cNvPr>
          <p:cNvGrpSpPr/>
          <p:nvPr/>
        </p:nvGrpSpPr>
        <p:grpSpPr>
          <a:xfrm>
            <a:off x="3471082" y="3200597"/>
            <a:ext cx="1547232" cy="2220489"/>
            <a:chOff x="3471082" y="3200597"/>
            <a:chExt cx="1547232" cy="222048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015098B-4C1B-4AF9-8874-6EB7EF94C0C2}"/>
                </a:ext>
              </a:extLst>
            </p:cNvPr>
            <p:cNvSpPr/>
            <p:nvPr/>
          </p:nvSpPr>
          <p:spPr>
            <a:xfrm>
              <a:off x="3471082" y="4281727"/>
              <a:ext cx="1547232" cy="1139359"/>
            </a:xfrm>
            <a:prstGeom prst="rect">
              <a:avLst/>
            </a:prstGeom>
            <a:solidFill>
              <a:srgbClr val="4472C4">
                <a:alpha val="27843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F766A99B-3BF9-4A4D-97B9-D16E58BAD757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4244698" y="3600335"/>
              <a:ext cx="0" cy="681392"/>
            </a:xfrm>
            <a:prstGeom prst="straightConnector1">
              <a:avLst/>
            </a:prstGeom>
            <a:ln w="38100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112D76F-428B-42E8-9DF7-BCB6835443B3}"/>
                </a:ext>
              </a:extLst>
            </p:cNvPr>
            <p:cNvSpPr txBox="1"/>
            <p:nvPr/>
          </p:nvSpPr>
          <p:spPr>
            <a:xfrm>
              <a:off x="3865426" y="3200597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b="1" i="0">
                  <a:solidFill>
                    <a:srgbClr val="CC6633"/>
                  </a:solidFill>
                  <a:effectLst/>
                  <a:latin typeface="Arial" panose="020B0604020202020204" pitchFamily="34" charset="0"/>
                </a:defRPr>
              </a:lvl1pPr>
            </a:lstStyle>
            <a:p>
              <a:r>
                <a:rPr lang="en-US" altLang="zh-TW" dirty="0"/>
                <a:t>AHRS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209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9F592-E0B7-40AA-BAE4-9BD33E4E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Brief Introduction of AHRS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C83B30-9C03-4B26-ACF1-0A1C970F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71" y="1103478"/>
            <a:ext cx="10515600" cy="52528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dirty="0"/>
              <a:t>Attitude/Orientation</a:t>
            </a:r>
          </a:p>
          <a:p>
            <a:pPr lvl="1"/>
            <a:r>
              <a:rPr lang="en-US" altLang="zh-TW" dirty="0"/>
              <a:t>The orientation of a body in the three-dimensional space. </a:t>
            </a:r>
          </a:p>
          <a:p>
            <a:pPr lvl="1"/>
            <a:r>
              <a:rPr lang="en-US" altLang="zh-TW" dirty="0"/>
              <a:t>It usually is represented by </a:t>
            </a:r>
            <a:r>
              <a:rPr lang="en-US" altLang="zh-TW" dirty="0">
                <a:solidFill>
                  <a:schemeClr val="accent2"/>
                </a:solidFill>
              </a:rPr>
              <a:t>related rotation of the body frame with respect to the global frame.</a:t>
            </a:r>
            <a:r>
              <a:rPr lang="en-US" altLang="zh-TW" dirty="0"/>
              <a:t> 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AHRS = Attitude and Heading Reference System</a:t>
            </a:r>
          </a:p>
          <a:p>
            <a:pPr lvl="1"/>
            <a:r>
              <a:rPr lang="en-US" altLang="zh-TW" dirty="0"/>
              <a:t>A System that determines the attitude/orientation of a body.</a:t>
            </a:r>
          </a:p>
          <a:p>
            <a:pPr lvl="1"/>
            <a:r>
              <a:rPr lang="en-US" altLang="zh-TW" dirty="0"/>
              <a:t>It used multiple sensors (</a:t>
            </a:r>
            <a:r>
              <a:rPr lang="en-US" altLang="zh-TW" dirty="0">
                <a:solidFill>
                  <a:schemeClr val="accent2"/>
                </a:solidFill>
              </a:rPr>
              <a:t>accelerometer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2"/>
                </a:solidFill>
              </a:rPr>
              <a:t>gyroscope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2"/>
                </a:solidFill>
              </a:rPr>
              <a:t>magnetometer</a:t>
            </a:r>
            <a:r>
              <a:rPr lang="en-US" altLang="zh-TW" dirty="0"/>
              <a:t>) and fuses the measurements each other to acquire a reliable attitude estimate.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>
                <a:solidFill>
                  <a:schemeClr val="accent2"/>
                </a:solidFill>
              </a:rPr>
              <a:t>inertia measurement unit (IMU) </a:t>
            </a:r>
            <a:r>
              <a:rPr lang="en-US" altLang="zh-TW" dirty="0"/>
              <a:t>provides these measurements.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>
                <a:cs typeface="Arial" panose="020B0604020202020204" pitchFamily="34" charset="0"/>
              </a:rPr>
              <a:t>In this project, the AHRS will be implemented </a:t>
            </a:r>
            <a:br>
              <a:rPr lang="en-US" altLang="zh-TW" dirty="0">
                <a:cs typeface="Arial" panose="020B0604020202020204" pitchFamily="34" charset="0"/>
              </a:rPr>
            </a:br>
            <a:r>
              <a:rPr lang="en-US" altLang="zh-TW" dirty="0">
                <a:cs typeface="Arial" panose="020B0604020202020204" pitchFamily="34" charset="0"/>
              </a:rPr>
              <a:t>in the </a:t>
            </a:r>
            <a:r>
              <a:rPr lang="en-US" altLang="zh-TW" dirty="0">
                <a:solidFill>
                  <a:schemeClr val="accent2"/>
                </a:solidFill>
                <a:cs typeface="Arial" panose="020B0604020202020204" pitchFamily="34" charset="0"/>
              </a:rPr>
              <a:t>STM32F411VE</a:t>
            </a:r>
            <a:r>
              <a:rPr lang="en-US" altLang="zh-TW" dirty="0">
                <a:cs typeface="Arial" panose="020B0604020202020204" pitchFamily="34" charset="0"/>
              </a:rPr>
              <a:t> for attitude determination. 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285750" indent="-285750"/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970AFA-C5C8-429D-BAA5-6B24036A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2D2D6E-92FD-4025-BF41-8542241D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NCKU-IAA IEC-Lab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118149-2B43-4CFA-85D2-59B58933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7</a:t>
            </a:fld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726672" y="3981603"/>
            <a:ext cx="5207446" cy="2462715"/>
            <a:chOff x="6594417" y="3893635"/>
            <a:chExt cx="5207446" cy="2462715"/>
          </a:xfrm>
        </p:grpSpPr>
        <p:sp>
          <p:nvSpPr>
            <p:cNvPr id="23" name="弧形 22"/>
            <p:cNvSpPr/>
            <p:nvPr/>
          </p:nvSpPr>
          <p:spPr>
            <a:xfrm rot="16200000">
              <a:off x="8844372" y="4538745"/>
              <a:ext cx="1435357" cy="1695833"/>
            </a:xfrm>
            <a:prstGeom prst="arc">
              <a:avLst>
                <a:gd name="adj1" fmla="val 16200000"/>
                <a:gd name="adj2" fmla="val 101695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6594417" y="4573733"/>
              <a:ext cx="2533708" cy="1782617"/>
              <a:chOff x="6594417" y="4573733"/>
              <a:chExt cx="2533708" cy="1782617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7439282" y="4808736"/>
                <a:ext cx="1431892" cy="1430338"/>
                <a:chOff x="7554685" y="4767944"/>
                <a:chExt cx="1431892" cy="1430338"/>
              </a:xfrm>
            </p:grpSpPr>
            <p:cxnSp>
              <p:nvCxnSpPr>
                <p:cNvPr id="8" name="直線單箭頭接點 7"/>
                <p:cNvCxnSpPr/>
                <p:nvPr/>
              </p:nvCxnSpPr>
              <p:spPr>
                <a:xfrm flipH="1" flipV="1">
                  <a:off x="8066314" y="4767944"/>
                  <a:ext cx="1" cy="1022805"/>
                </a:xfrm>
                <a:prstGeom prst="straightConnector1">
                  <a:avLst/>
                </a:prstGeom>
                <a:ln>
                  <a:headEnd w="lg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單箭頭接點 8"/>
                <p:cNvCxnSpPr/>
                <p:nvPr/>
              </p:nvCxnSpPr>
              <p:spPr>
                <a:xfrm flipH="1">
                  <a:off x="7554685" y="5790749"/>
                  <a:ext cx="511630" cy="407533"/>
                </a:xfrm>
                <a:prstGeom prst="straightConnector1">
                  <a:avLst/>
                </a:prstGeom>
                <a:ln>
                  <a:headEnd w="lg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單箭頭接點 10"/>
                <p:cNvCxnSpPr/>
                <p:nvPr/>
              </p:nvCxnSpPr>
              <p:spPr>
                <a:xfrm flipV="1">
                  <a:off x="8060451" y="5790748"/>
                  <a:ext cx="926126" cy="1"/>
                </a:xfrm>
                <a:prstGeom prst="straightConnector1">
                  <a:avLst/>
                </a:prstGeom>
                <a:ln>
                  <a:headEnd w="lg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24" name="物件 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5279609"/>
                  </p:ext>
                </p:extLst>
              </p:nvPr>
            </p:nvGraphicFramePr>
            <p:xfrm>
              <a:off x="7168237" y="6165850"/>
              <a:ext cx="215900" cy="190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2" name="Equation" r:id="rId4" imgW="215640" imgH="190440" progId="Equation.DSMT4">
                      <p:embed/>
                    </p:oleObj>
                  </mc:Choice>
                  <mc:Fallback>
                    <p:oleObj name="Equation" r:id="rId4" imgW="215640" imgH="190440" progId="Equation.DSMT4">
                      <p:embed/>
                      <p:pic>
                        <p:nvPicPr>
                          <p:cNvPr id="24" name="物件 23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7168237" y="6165850"/>
                            <a:ext cx="215900" cy="1905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物件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3604970"/>
                  </p:ext>
                </p:extLst>
              </p:nvPr>
            </p:nvGraphicFramePr>
            <p:xfrm>
              <a:off x="8937625" y="5735638"/>
              <a:ext cx="190500" cy="190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3" name="Equation" r:id="rId6" imgW="190440" imgH="190440" progId="Equation.DSMT4">
                      <p:embed/>
                    </p:oleObj>
                  </mc:Choice>
                  <mc:Fallback>
                    <p:oleObj name="Equation" r:id="rId6" imgW="190440" imgH="190440" progId="Equation.DSMT4">
                      <p:embed/>
                      <p:pic>
                        <p:nvPicPr>
                          <p:cNvPr id="25" name="物件 24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8937625" y="5735638"/>
                            <a:ext cx="190500" cy="1905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物件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8319602"/>
                  </p:ext>
                </p:extLst>
              </p:nvPr>
            </p:nvGraphicFramePr>
            <p:xfrm>
              <a:off x="7856148" y="4573733"/>
              <a:ext cx="177800" cy="190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4" name="Equation" r:id="rId8" imgW="177480" imgH="190440" progId="Equation.DSMT4">
                      <p:embed/>
                    </p:oleObj>
                  </mc:Choice>
                  <mc:Fallback>
                    <p:oleObj name="Equation" r:id="rId8" imgW="177480" imgH="190440" progId="Equation.DSMT4">
                      <p:embed/>
                      <p:pic>
                        <p:nvPicPr>
                          <p:cNvPr id="26" name="物件 25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7856148" y="4573733"/>
                            <a:ext cx="177800" cy="1905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" name="文字方塊 30"/>
              <p:cNvSpPr txBox="1"/>
              <p:nvPr/>
            </p:nvSpPr>
            <p:spPr>
              <a:xfrm>
                <a:off x="6594417" y="5581749"/>
                <a:ext cx="11865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latin typeface="Candara" panose="020E0502030303020204" pitchFamily="34" charset="0"/>
                  </a:rPr>
                  <a:t>Global Frame</a:t>
                </a:r>
                <a:endParaRPr lang="zh-TW" altLang="en-US" sz="1400" dirty="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9695145" y="3893635"/>
              <a:ext cx="2106718" cy="1630270"/>
              <a:chOff x="9695145" y="3893635"/>
              <a:chExt cx="2106718" cy="1630270"/>
            </a:xfrm>
          </p:grpSpPr>
          <p:grpSp>
            <p:nvGrpSpPr>
              <p:cNvPr id="21" name="群組 20"/>
              <p:cNvGrpSpPr/>
              <p:nvPr/>
            </p:nvGrpSpPr>
            <p:grpSpPr>
              <a:xfrm rot="923042">
                <a:off x="10044952" y="4093567"/>
                <a:ext cx="1431892" cy="1430338"/>
                <a:chOff x="9543451" y="4256541"/>
                <a:chExt cx="1431892" cy="1430338"/>
              </a:xfrm>
            </p:grpSpPr>
            <p:cxnSp>
              <p:nvCxnSpPr>
                <p:cNvPr id="18" name="直線單箭頭接點 17"/>
                <p:cNvCxnSpPr/>
                <p:nvPr/>
              </p:nvCxnSpPr>
              <p:spPr>
                <a:xfrm flipH="1" flipV="1">
                  <a:off x="10055080" y="4256541"/>
                  <a:ext cx="1" cy="10228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單箭頭接點 18"/>
                <p:cNvCxnSpPr/>
                <p:nvPr/>
              </p:nvCxnSpPr>
              <p:spPr>
                <a:xfrm flipH="1">
                  <a:off x="9543451" y="5279346"/>
                  <a:ext cx="511630" cy="40753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 flipV="1">
                  <a:off x="10049217" y="5279345"/>
                  <a:ext cx="926126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27" name="物件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5469291"/>
                  </p:ext>
                </p:extLst>
              </p:nvPr>
            </p:nvGraphicFramePr>
            <p:xfrm>
              <a:off x="9695145" y="5295281"/>
              <a:ext cx="1524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5" name="Equation" r:id="rId10" imgW="152280" imgH="139680" progId="Equation.DSMT4">
                      <p:embed/>
                    </p:oleObj>
                  </mc:Choice>
                  <mc:Fallback>
                    <p:oleObj name="Equation" r:id="rId10" imgW="152280" imgH="139680" progId="Equation.DSMT4">
                      <p:embed/>
                      <p:pic>
                        <p:nvPicPr>
                          <p:cNvPr id="27" name="物件 26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9695145" y="5295281"/>
                            <a:ext cx="1524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物件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2996858"/>
                  </p:ext>
                </p:extLst>
              </p:nvPr>
            </p:nvGraphicFramePr>
            <p:xfrm>
              <a:off x="11394815" y="5277571"/>
              <a:ext cx="139700" cy="177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6" name="Equation" r:id="rId12" imgW="139680" imgH="177480" progId="Equation.DSMT4">
                      <p:embed/>
                    </p:oleObj>
                  </mc:Choice>
                  <mc:Fallback>
                    <p:oleObj name="Equation" r:id="rId12" imgW="139680" imgH="177480" progId="Equation.DSMT4">
                      <p:embed/>
                      <p:pic>
                        <p:nvPicPr>
                          <p:cNvPr id="28" name="物件 27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11394815" y="5277571"/>
                            <a:ext cx="139700" cy="177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物件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2799096"/>
                  </p:ext>
                </p:extLst>
              </p:nvPr>
            </p:nvGraphicFramePr>
            <p:xfrm>
              <a:off x="10747900" y="3893635"/>
              <a:ext cx="1397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7" name="Equation" r:id="rId14" imgW="139680" imgH="139680" progId="Equation.DSMT4">
                      <p:embed/>
                    </p:oleObj>
                  </mc:Choice>
                  <mc:Fallback>
                    <p:oleObj name="Equation" r:id="rId14" imgW="139680" imgH="139680" progId="Equation.DSMT4">
                      <p:embed/>
                      <p:pic>
                        <p:nvPicPr>
                          <p:cNvPr id="29" name="物件 28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0747900" y="3893635"/>
                            <a:ext cx="1397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" name="文字方塊 31"/>
              <p:cNvSpPr txBox="1"/>
              <p:nvPr/>
            </p:nvSpPr>
            <p:spPr>
              <a:xfrm>
                <a:off x="10709897" y="4729210"/>
                <a:ext cx="1091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latin typeface="Candara" panose="020E0502030303020204" pitchFamily="34" charset="0"/>
                  </a:rPr>
                  <a:t>Body Frame</a:t>
                </a:r>
                <a:endParaRPr lang="zh-TW" altLang="en-US" sz="1400" dirty="0">
                  <a:latin typeface="Candara" panose="020E0502030303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05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9F592-E0B7-40AA-BAE4-9BD33E4E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AHRS (1/3)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C83B30-9C03-4B26-ACF1-0A1C970FE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71" y="1103478"/>
            <a:ext cx="10515600" cy="52528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dirty="0"/>
              <a:t>Attitude/Orientation</a:t>
            </a:r>
          </a:p>
          <a:p>
            <a:pPr lvl="1"/>
            <a:r>
              <a:rPr lang="en-US" altLang="zh-TW" dirty="0"/>
              <a:t>The orientation of a body in the three-dimensional space. </a:t>
            </a:r>
          </a:p>
          <a:p>
            <a:pPr lvl="1"/>
            <a:r>
              <a:rPr lang="en-US" altLang="zh-TW" dirty="0"/>
              <a:t>It usually is represented by </a:t>
            </a:r>
            <a:r>
              <a:rPr lang="en-US" altLang="zh-TW" dirty="0">
                <a:solidFill>
                  <a:schemeClr val="accent2"/>
                </a:solidFill>
              </a:rPr>
              <a:t>related rotation of the body frame with respect to the global frame.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AHRS = Attitude and Heading Reference System</a:t>
            </a:r>
          </a:p>
          <a:p>
            <a:pPr lvl="1"/>
            <a:r>
              <a:rPr lang="en-US" altLang="zh-TW" dirty="0"/>
              <a:t>A System that determines the attitude/orientation of a body.</a:t>
            </a:r>
          </a:p>
          <a:p>
            <a:pPr lvl="1"/>
            <a:r>
              <a:rPr lang="en-US" altLang="zh-TW" dirty="0"/>
              <a:t>It used multiple sensors (</a:t>
            </a:r>
            <a:r>
              <a:rPr lang="en-US" altLang="zh-TW" dirty="0">
                <a:solidFill>
                  <a:schemeClr val="accent2"/>
                </a:solidFill>
              </a:rPr>
              <a:t>accelerometer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2"/>
                </a:solidFill>
              </a:rPr>
              <a:t>gyroscope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2"/>
                </a:solidFill>
              </a:rPr>
              <a:t>magnetometer</a:t>
            </a:r>
            <a:r>
              <a:rPr lang="en-US" altLang="zh-TW" dirty="0"/>
              <a:t>) and fuses the measurements each other to acquire a reliable attitude estimate.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>
                <a:solidFill>
                  <a:schemeClr val="accent2"/>
                </a:solidFill>
              </a:rPr>
              <a:t>inertia measurement unit (IMU) </a:t>
            </a:r>
            <a:r>
              <a:rPr lang="en-US" altLang="zh-TW" dirty="0"/>
              <a:t>provides these measurements.</a:t>
            </a:r>
          </a:p>
          <a:p>
            <a:r>
              <a:rPr lang="en-US" altLang="zh-TW" dirty="0"/>
              <a:t>The famous AHRS algorithms include:</a:t>
            </a:r>
          </a:p>
          <a:p>
            <a:pPr lvl="1"/>
            <a:r>
              <a:rPr lang="en-US" altLang="zh-TW" dirty="0"/>
              <a:t>Complementary Filter</a:t>
            </a:r>
          </a:p>
          <a:p>
            <a:pPr lvl="1"/>
            <a:r>
              <a:rPr lang="en-US" altLang="zh-TW" dirty="0"/>
              <a:t>Mahony Filter</a:t>
            </a:r>
          </a:p>
          <a:p>
            <a:pPr lvl="1"/>
            <a:r>
              <a:rPr lang="en-US" altLang="zh-TW" dirty="0"/>
              <a:t>Madgwick Filter</a:t>
            </a:r>
          </a:p>
          <a:p>
            <a:pPr lvl="1"/>
            <a:r>
              <a:rPr lang="en-US" altLang="zh-TW" dirty="0"/>
              <a:t>Kalman Filters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285750" indent="-285750"/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970AFA-C5C8-429D-BAA5-6B24036A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2D2D6E-92FD-4025-BF41-8542241D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NCKU-IAA IEC-Lab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118149-2B43-4CFA-85D2-59B58933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8</a:t>
            </a:fld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7439282" y="4808736"/>
            <a:ext cx="1431892" cy="1430338"/>
            <a:chOff x="7554685" y="4767944"/>
            <a:chExt cx="1431892" cy="1430338"/>
          </a:xfrm>
        </p:grpSpPr>
        <p:cxnSp>
          <p:nvCxnSpPr>
            <p:cNvPr id="8" name="直線單箭頭接點 7"/>
            <p:cNvCxnSpPr/>
            <p:nvPr/>
          </p:nvCxnSpPr>
          <p:spPr>
            <a:xfrm flipH="1" flipV="1">
              <a:off x="8066314" y="4767944"/>
              <a:ext cx="1" cy="1022805"/>
            </a:xfrm>
            <a:prstGeom prst="straightConnector1">
              <a:avLst/>
            </a:prstGeom>
            <a:ln>
              <a:headEnd w="lg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/>
            <p:nvPr/>
          </p:nvCxnSpPr>
          <p:spPr>
            <a:xfrm flipH="1">
              <a:off x="7554685" y="5790749"/>
              <a:ext cx="511630" cy="407533"/>
            </a:xfrm>
            <a:prstGeom prst="straightConnector1">
              <a:avLst/>
            </a:prstGeom>
            <a:ln>
              <a:headEnd w="lg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8060451" y="5790748"/>
              <a:ext cx="926126" cy="1"/>
            </a:xfrm>
            <a:prstGeom prst="straightConnector1">
              <a:avLst/>
            </a:prstGeom>
            <a:ln>
              <a:headEnd w="lg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群組 20"/>
          <p:cNvGrpSpPr/>
          <p:nvPr/>
        </p:nvGrpSpPr>
        <p:grpSpPr>
          <a:xfrm rot="923042">
            <a:off x="10044952" y="4093567"/>
            <a:ext cx="1431892" cy="1430338"/>
            <a:chOff x="9543451" y="4256541"/>
            <a:chExt cx="1431892" cy="1430338"/>
          </a:xfrm>
        </p:grpSpPr>
        <p:cxnSp>
          <p:nvCxnSpPr>
            <p:cNvPr id="18" name="直線單箭頭接點 17"/>
            <p:cNvCxnSpPr/>
            <p:nvPr/>
          </p:nvCxnSpPr>
          <p:spPr>
            <a:xfrm flipH="1" flipV="1">
              <a:off x="10055080" y="4256541"/>
              <a:ext cx="1" cy="10228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H="1">
              <a:off x="9543451" y="5279346"/>
              <a:ext cx="511630" cy="407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10049217" y="5279345"/>
              <a:ext cx="9261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弧形 22"/>
          <p:cNvSpPr/>
          <p:nvPr/>
        </p:nvSpPr>
        <p:spPr>
          <a:xfrm rot="16200000">
            <a:off x="8844372" y="4538745"/>
            <a:ext cx="1435357" cy="1695833"/>
          </a:xfrm>
          <a:prstGeom prst="arc">
            <a:avLst>
              <a:gd name="adj1" fmla="val 16200000"/>
              <a:gd name="adj2" fmla="val 10169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688908"/>
              </p:ext>
            </p:extLst>
          </p:nvPr>
        </p:nvGraphicFramePr>
        <p:xfrm>
          <a:off x="7168237" y="6165850"/>
          <a:ext cx="2159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4" name="Equation" r:id="rId3" imgW="215640" imgH="190440" progId="Equation.DSMT4">
                  <p:embed/>
                </p:oleObj>
              </mc:Choice>
              <mc:Fallback>
                <p:oleObj name="Equation" r:id="rId3" imgW="2156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68237" y="6165850"/>
                        <a:ext cx="2159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物件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408722"/>
              </p:ext>
            </p:extLst>
          </p:nvPr>
        </p:nvGraphicFramePr>
        <p:xfrm>
          <a:off x="8937625" y="5735638"/>
          <a:ext cx="190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5" name="Equation" r:id="rId5" imgW="190440" imgH="190440" progId="Equation.DSMT4">
                  <p:embed/>
                </p:oleObj>
              </mc:Choice>
              <mc:Fallback>
                <p:oleObj name="Equation" r:id="rId5" imgW="190440" imgH="19044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37625" y="5735638"/>
                        <a:ext cx="190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物件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453780"/>
              </p:ext>
            </p:extLst>
          </p:nvPr>
        </p:nvGraphicFramePr>
        <p:xfrm>
          <a:off x="7856148" y="4573733"/>
          <a:ext cx="1778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" name="Equation" r:id="rId7" imgW="177480" imgH="190440" progId="Equation.DSMT4">
                  <p:embed/>
                </p:oleObj>
              </mc:Choice>
              <mc:Fallback>
                <p:oleObj name="Equation" r:id="rId7" imgW="177480" imgH="19044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56148" y="4573733"/>
                        <a:ext cx="1778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物件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964316"/>
              </p:ext>
            </p:extLst>
          </p:nvPr>
        </p:nvGraphicFramePr>
        <p:xfrm>
          <a:off x="9695145" y="5295281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7" name="Equation" r:id="rId9" imgW="152280" imgH="139680" progId="Equation.DSMT4">
                  <p:embed/>
                </p:oleObj>
              </mc:Choice>
              <mc:Fallback>
                <p:oleObj name="Equation" r:id="rId9" imgW="152280" imgH="139680" progId="Equation.DSMT4">
                  <p:embed/>
                  <p:pic>
                    <p:nvPicPr>
                      <p:cNvPr id="24" name="物件 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695145" y="5295281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956688"/>
              </p:ext>
            </p:extLst>
          </p:nvPr>
        </p:nvGraphicFramePr>
        <p:xfrm>
          <a:off x="11394815" y="5277571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8" name="Equation" r:id="rId11" imgW="139680" imgH="177480" progId="Equation.DSMT4">
                  <p:embed/>
                </p:oleObj>
              </mc:Choice>
              <mc:Fallback>
                <p:oleObj name="Equation" r:id="rId11" imgW="139680" imgH="177480" progId="Equation.DSMT4">
                  <p:embed/>
                  <p:pic>
                    <p:nvPicPr>
                      <p:cNvPr id="25" name="物件 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94815" y="5277571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785556"/>
              </p:ext>
            </p:extLst>
          </p:nvPr>
        </p:nvGraphicFramePr>
        <p:xfrm>
          <a:off x="10747900" y="3893635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9" name="Equation" r:id="rId13" imgW="139680" imgH="139680" progId="Equation.DSMT4">
                  <p:embed/>
                </p:oleObj>
              </mc:Choice>
              <mc:Fallback>
                <p:oleObj name="Equation" r:id="rId13" imgW="139680" imgH="139680" progId="Equation.DSMT4">
                  <p:embed/>
                  <p:pic>
                    <p:nvPicPr>
                      <p:cNvPr id="26" name="物件 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747900" y="3893635"/>
                        <a:ext cx="1397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字方塊 30"/>
          <p:cNvSpPr txBox="1"/>
          <p:nvPr/>
        </p:nvSpPr>
        <p:spPr>
          <a:xfrm>
            <a:off x="6594417" y="5581749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Candara" panose="020E0502030303020204" pitchFamily="34" charset="0"/>
              </a:rPr>
              <a:t>Global Frame</a:t>
            </a:r>
            <a:endParaRPr lang="zh-TW" altLang="en-US" sz="1400" dirty="0">
              <a:latin typeface="Candara" panose="020E0502030303020204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709897" y="472921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Candara" panose="020E0502030303020204" pitchFamily="34" charset="0"/>
              </a:rPr>
              <a:t>Body Frame</a:t>
            </a:r>
            <a:endParaRPr lang="zh-TW" altLang="en-US" sz="1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21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6F75E1-7A25-4D45-BDE3-A8086CCB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AHRS (2/3)</a:t>
            </a:r>
            <a:endParaRPr lang="zh-TW" altLang="en-US" dirty="0"/>
          </a:p>
        </p:txBody>
      </p:sp>
      <p:pic>
        <p:nvPicPr>
          <p:cNvPr id="8" name="F-16_Orientation_Demo1">
            <a:hlinkClick r:id="" action="ppaction://media"/>
            <a:extLst>
              <a:ext uri="{FF2B5EF4-FFF2-40B4-BE49-F238E27FC236}">
                <a16:creationId xmlns:a16="http://schemas.microsoft.com/office/drawing/2014/main" id="{DAD8F572-CA8E-4E27-B6C3-E9EAF8AB88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3825" y="1463675"/>
            <a:ext cx="9715500" cy="440055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F15186-F444-48E2-B7E9-CEFB03CE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962B-6967-4F7F-86AC-3E6D4DBE84DF}" type="datetime1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C868C4-A6BF-4366-BBF9-6CD598DA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NCKU-IAA IEC-Lab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88D6BB-E831-49A5-9C1C-334BDCFD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79CD8-A8D8-4DF6-B1F8-E9B230032D5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94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Yu Gothic UI"/>
        <a:ea typeface="Yu Gothic UI"/>
        <a:cs typeface=""/>
      </a:majorFont>
      <a:minorFont>
        <a:latin typeface="Yu Gothic UI"/>
        <a:ea typeface="Yu Gothic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CD4D567E215EE3468997F4C4370D7FD2" ma:contentTypeVersion="2" ma:contentTypeDescription="建立新的文件。" ma:contentTypeScope="" ma:versionID="3a5814320c1c94287d15b917237f7bab">
  <xsd:schema xmlns:xsd="http://www.w3.org/2001/XMLSchema" xmlns:xs="http://www.w3.org/2001/XMLSchema" xmlns:p="http://schemas.microsoft.com/office/2006/metadata/properties" xmlns:ns3="e707c43a-fc98-4ce5-83ca-38fbfada8183" targetNamespace="http://schemas.microsoft.com/office/2006/metadata/properties" ma:root="true" ma:fieldsID="6505cd661f5a6d45fc5c5c3a5372d672" ns3:_="">
    <xsd:import namespace="e707c43a-fc98-4ce5-83ca-38fbfada81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7c43a-fc98-4ce5-83ca-38fbfada81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BA5B67-EB14-4458-BD49-0EAD5AAFC6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AC25AB-9B32-4332-80BE-A224C0986B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07c43a-fc98-4ce5-83ca-38fbfada81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AF3033-7CBC-46B6-A716-A8D3A6C97CBF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e707c43a-fc98-4ce5-83ca-38fbfada8183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1044</Words>
  <Application>Microsoft Office PowerPoint</Application>
  <PresentationFormat>寬螢幕</PresentationFormat>
  <Paragraphs>190</Paragraphs>
  <Slides>13</Slides>
  <Notes>9</Notes>
  <HiddenSlides>5</HiddenSlides>
  <MMClips>1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CMU Bright</vt:lpstr>
      <vt:lpstr>Yu Gothic UI</vt:lpstr>
      <vt:lpstr>新細明體</vt:lpstr>
      <vt:lpstr>Arial</vt:lpstr>
      <vt:lpstr>Calibri</vt:lpstr>
      <vt:lpstr>Candara</vt:lpstr>
      <vt:lpstr>Office 佈景主題</vt:lpstr>
      <vt:lpstr>Equation</vt:lpstr>
      <vt:lpstr>An Embedded System Development for  Field Workers Safety Detection</vt:lpstr>
      <vt:lpstr>Outline</vt:lpstr>
      <vt:lpstr>Motivation</vt:lpstr>
      <vt:lpstr>System Block Diagram</vt:lpstr>
      <vt:lpstr>Fall Detection (1/2) </vt:lpstr>
      <vt:lpstr>Fall Detection</vt:lpstr>
      <vt:lpstr>Brief Introduction of AHRS </vt:lpstr>
      <vt:lpstr>Introduction to AHRS (1/3)</vt:lpstr>
      <vt:lpstr>Introduction to AHRS (2/3)</vt:lpstr>
      <vt:lpstr>Introduction to AHRS (3/3)</vt:lpstr>
      <vt:lpstr>Introduction to AHRS (/)</vt:lpstr>
      <vt:lpstr>Expected 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愛祺 張</dc:creator>
  <cp:lastModifiedBy>user</cp:lastModifiedBy>
  <cp:revision>106</cp:revision>
  <dcterms:created xsi:type="dcterms:W3CDTF">2022-04-16T02:01:03Z</dcterms:created>
  <dcterms:modified xsi:type="dcterms:W3CDTF">2022-06-16T08:38:48Z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0x010100CD4D567E215EE3468997F4C4370D7FD2</vt:lpwstr>
  </property>
</Properties>
</file>